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Lst>
  <p:notesMasterIdLst>
    <p:notesMasterId r:id="rId30"/>
  </p:notesMasterIdLst>
  <p:handoutMasterIdLst>
    <p:handoutMasterId r:id="rId31"/>
  </p:handoutMasterIdLst>
  <p:sldIdLst>
    <p:sldId id="310" r:id="rId5"/>
    <p:sldId id="288" r:id="rId6"/>
    <p:sldId id="276" r:id="rId7"/>
    <p:sldId id="299" r:id="rId8"/>
    <p:sldId id="283" r:id="rId9"/>
    <p:sldId id="301" r:id="rId10"/>
    <p:sldId id="264" r:id="rId11"/>
    <p:sldId id="313" r:id="rId12"/>
    <p:sldId id="314" r:id="rId13"/>
    <p:sldId id="294" r:id="rId14"/>
    <p:sldId id="265" r:id="rId15"/>
    <p:sldId id="263" r:id="rId16"/>
    <p:sldId id="296" r:id="rId17"/>
    <p:sldId id="268" r:id="rId18"/>
    <p:sldId id="266" r:id="rId19"/>
    <p:sldId id="267" r:id="rId20"/>
    <p:sldId id="304" r:id="rId21"/>
    <p:sldId id="303" r:id="rId22"/>
    <p:sldId id="297" r:id="rId23"/>
    <p:sldId id="315" r:id="rId24"/>
    <p:sldId id="298" r:id="rId25"/>
    <p:sldId id="308" r:id="rId26"/>
    <p:sldId id="309" r:id="rId27"/>
    <p:sldId id="307" r:id="rId28"/>
    <p:sldId id="26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67312" autoAdjust="0"/>
  </p:normalViewPr>
  <p:slideViewPr>
    <p:cSldViewPr snapToGrid="0">
      <p:cViewPr varScale="1">
        <p:scale>
          <a:sx n="61" d="100"/>
          <a:sy n="61" d="100"/>
        </p:scale>
        <p:origin x="2304" y="28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757"/>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C994AA-C437-4EF4-8BEF-0B832D7FA420}" type="datetimeFigureOut">
              <a:rPr lang="en-US" smtClean="0"/>
              <a:t>9/2/2025</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31T13:48:40.324"/>
    </inkml:context>
    <inkml:brush xml:id="br0">
      <inkml:brushProperty name="width" value="0.035" units="cm"/>
      <inkml:brushProperty name="height" value="0.035" units="cm"/>
    </inkml:brush>
  </inkml:definitions>
  <inkml:trace contextRef="#ctx0" brushRef="#br0">5786 1082 24498,'-2'44'0,"-4"-2"0,-5 1 0,-7-1 0,-1 0 0,-5-2 0,-4 2 0,-5-2 0,-4 0 0,-4 1 0,-5-3 0,-4 0 0,-5 1 0,-1-3 0,-5 0 0,-4-1 0,-5-3 0,-2 3 0,-2-5 0,-4 1 0,-5 0 0,-2-5 0,-2 1 0,-4 0 0,-3-2 0,-2-2 0,-2-2 0,-2-2 0,-2 0 0,-3-2 0,1-1 0,-3-3 0,-2 0 0,-2-3 0,0 0 0,0-3 0,-2-1 0,0-2 0,0-2 0,0 0 0,-1-4 0,0 0 0,1-2 0,0-2 0,2-1 0,0-3 0,0 0 0,2-3 0,2 0 0,1-3 0,4-1 0,-1-2 0,3 0 0,2-2 0,2-2 0,3-2 0,1-2 0,5 0 0,2 1 0,3-5 0,3 0 0,5 1 0,0-5 0,7 3 0,2-3 0,4-1 0,4 0 0,3-3 0,4 1 0,4 0 0,4-3 0,5 1 0,5 0 0,4-2 0,4 2 0,2-2 0,7 0 0,4-1 0,4 1 0,5-2 0,4 2 0,5 0 0,4 0 0,4 0 0,7 0 0,2 0 0,4 2 0,4-1 0,5 1 0,5 0 0,4 2 0,4-1 0,4 1 0,3 2 0,4-1 0,4 3 0,2-1 0,7 3 0,0 1 0,5 1 0,3-1 0,3 2 0,2 3 0,5 1 0,1 0 0,3 2 0,2 2 0,2 2 0,3 0 0,-1 1 0,4 3 0,1 2 0,2-1 0,2 5 0,0-1 0,0 2 0,2 3 0,0 1 0,1 0 0,0 4 0,-1 0 0,0 4 0,0 0 0,0 1 0,-2 3 0,0 2 0,0-1 0,-2 5 0,-2-1 0,-3 2 0,1 3 0,-3 1 0,-2 0 0,-2 2 0,-2 2 0,-2 2 0,-3 0 0,-4 1 0,-2 3 0,-2 2 0,-5-1 0,-4 1 0,-2 1 0,-2 3 0,-5-1 0,-4 3 0,-5-1 0,-1 2 0,-5 1 0,-4-1 0,-5 2 0,-4 0 0,-4 1 0,-5-1 0,-4 2 0,-5 0 0,-1 0 0,-7 0 0,-5 0 0,-4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31T13:48:40.325"/>
    </inkml:context>
    <inkml:brush xml:id="br0">
      <inkml:brushProperty name="width" value="0.035" units="cm"/>
      <inkml:brushProperty name="height" value="0.035" units="cm"/>
    </inkml:brush>
  </inkml:definitions>
  <inkml:trace contextRef="#ctx0" brushRef="#br0">5786 1082 24498,'-2'44'0,"-4"-2"0,-5 1 0,-7-1 0,-1 0 0,-5-2 0,-4 2 0,-5-2 0,-4 0 0,-4 1 0,-5-3 0,-4 0 0,-5 1 0,-1-3 0,-5 0 0,-4-1 0,-5-3 0,-2 3 0,-2-5 0,-4 1 0,-5 0 0,-2-5 0,-2 1 0,-4 0 0,-3-2 0,-2-2 0,-2-2 0,-2-2 0,-2 0 0,-3-2 0,1-1 0,-3-3 0,-2 0 0,-2-3 0,0 0 0,0-3 0,-2-1 0,0-2 0,0-2 0,0 0 0,-1-4 0,0 0 0,1-2 0,0-2 0,2-1 0,0-3 0,0 0 0,2-3 0,2 0 0,1-3 0,4-1 0,-1-2 0,3 0 0,2-2 0,2-2 0,3-2 0,1-2 0,5 0 0,2 1 0,3-5 0,3 0 0,5 1 0,0-5 0,7 3 0,2-3 0,4-1 0,4 0 0,3-3 0,4 1 0,4 0 0,4-3 0,5 1 0,5 0 0,4-2 0,4 2 0,2-2 0,7 0 0,4-1 0,4 1 0,5-2 0,4 2 0,5 0 0,4 0 0,4 0 0,7 0 0,2 0 0,4 2 0,4-1 0,5 1 0,5 0 0,4 2 0,4-1 0,4 1 0,3 2 0,4-1 0,4 3 0,2-1 0,7 3 0,0 1 0,5 1 0,3-1 0,3 2 0,2 3 0,5 1 0,1 0 0,3 2 0,2 2 0,2 2 0,3 0 0,-1 1 0,4 3 0,1 2 0,2-1 0,2 5 0,0-1 0,0 2 0,2 3 0,0 1 0,1 0 0,0 4 0,-1 0 0,0 4 0,0 0 0,0 1 0,-2 3 0,0 2 0,0-1 0,-2 5 0,-2-1 0,-3 2 0,1 3 0,-3 1 0,-2 0 0,-2 2 0,-2 2 0,-2 2 0,-3 0 0,-4 1 0,-2 3 0,-2 2 0,-5-1 0,-4 1 0,-2 1 0,-2 3 0,-5-1 0,-4 3 0,-5-1 0,-1 2 0,-5 1 0,-4-1 0,-5 2 0,-4 0 0,-4 1 0,-5-1 0,-4 2 0,-5 0 0,-1 0 0,-7 0 0,-5 0 0,-4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31T13:48:40.327"/>
    </inkml:context>
    <inkml:brush xml:id="br0">
      <inkml:brushProperty name="width" value="0.035" units="cm"/>
      <inkml:brushProperty name="height" value="0.035" units="cm"/>
    </inkml:brush>
  </inkml:definitions>
  <inkml:trace contextRef="#ctx0" brushRef="#br0">5786 1082 24498,'-2'44'0,"-4"-2"0,-5 1 0,-7-1 0,-1 0 0,-5-2 0,-4 2 0,-5-2 0,-4 0 0,-4 1 0,-5-3 0,-4 0 0,-5 1 0,-1-3 0,-5 0 0,-4-1 0,-5-3 0,-2 3 0,-2-5 0,-4 1 0,-5 0 0,-2-5 0,-2 1 0,-4 0 0,-3-2 0,-2-2 0,-2-2 0,-2-2 0,-2 0 0,-3-2 0,1-1 0,-3-3 0,-2 0 0,-2-3 0,0 0 0,0-3 0,-2-1 0,0-2 0,0-2 0,0 0 0,-1-4 0,0 0 0,1-2 0,0-2 0,2-1 0,0-3 0,0 0 0,2-3 0,2 0 0,1-3 0,4-1 0,-1-2 0,3 0 0,2-2 0,2-2 0,3-2 0,1-2 0,5 0 0,2 1 0,3-5 0,3 0 0,5 1 0,0-5 0,7 3 0,2-3 0,4-1 0,4 0 0,3-3 0,4 1 0,4 0 0,4-3 0,5 1 0,5 0 0,4-2 0,4 2 0,2-2 0,7 0 0,4-1 0,4 1 0,5-2 0,4 2 0,5 0 0,4 0 0,4 0 0,7 0 0,2 0 0,4 2 0,4-1 0,5 1 0,5 0 0,4 2 0,4-1 0,4 1 0,3 2 0,4-1 0,4 3 0,2-1 0,7 3 0,0 1 0,5 1 0,3-1 0,3 2 0,2 3 0,5 1 0,1 0 0,3 2 0,2 2 0,2 2 0,3 0 0,-1 1 0,4 3 0,1 2 0,2-1 0,2 5 0,0-1 0,0 2 0,2 3 0,0 1 0,1 0 0,0 4 0,-1 0 0,0 4 0,0 0 0,0 1 0,-2 3 0,0 2 0,0-1 0,-2 5 0,-2-1 0,-3 2 0,1 3 0,-3 1 0,-2 0 0,-2 2 0,-2 2 0,-2 2 0,-3 0 0,-4 1 0,-2 3 0,-2 2 0,-5-1 0,-4 1 0,-2 1 0,-2 3 0,-5-1 0,-4 3 0,-5-1 0,-1 2 0,-5 1 0,-4-1 0,-5 2 0,-4 0 0,-4 1 0,-5-1 0,-4 2 0,-5 0 0,-1 0 0,-7 0 0,-5 0 0,-4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31T13:48:40.326"/>
    </inkml:context>
    <inkml:brush xml:id="br0">
      <inkml:brushProperty name="width" value="0.035" units="cm"/>
      <inkml:brushProperty name="height" value="0.035" units="cm"/>
    </inkml:brush>
  </inkml:definitions>
  <inkml:trace contextRef="#ctx0" brushRef="#br0">5786 1082 24498,'-2'44'0,"-4"-2"0,-5 1 0,-7-1 0,-1 0 0,-5-2 0,-4 2 0,-5-2 0,-4 0 0,-4 1 0,-5-3 0,-4 0 0,-5 1 0,-1-3 0,-5 0 0,-4-1 0,-5-3 0,-2 3 0,-2-5 0,-4 1 0,-5 0 0,-2-5 0,-2 1 0,-4 0 0,-3-2 0,-2-2 0,-2-2 0,-2-2 0,-2 0 0,-3-2 0,1-1 0,-3-3 0,-2 0 0,-2-3 0,0 0 0,0-3 0,-2-1 0,0-2 0,0-2 0,0 0 0,-1-4 0,0 0 0,1-2 0,0-2 0,2-1 0,0-3 0,0 0 0,2-3 0,2 0 0,1-3 0,4-1 0,-1-2 0,3 0 0,2-2 0,2-2 0,3-2 0,1-2 0,5 0 0,2 1 0,3-5 0,3 0 0,5 1 0,0-5 0,7 3 0,2-3 0,4-1 0,4 0 0,3-3 0,4 1 0,4 0 0,4-3 0,5 1 0,5 0 0,4-2 0,4 2 0,2-2 0,7 0 0,4-1 0,4 1 0,5-2 0,4 2 0,5 0 0,4 0 0,4 0 0,7 0 0,2 0 0,4 2 0,4-1 0,5 1 0,5 0 0,4 2 0,4-1 0,4 1 0,3 2 0,4-1 0,4 3 0,2-1 0,7 3 0,0 1 0,5 1 0,3-1 0,3 2 0,2 3 0,5 1 0,1 0 0,3 2 0,2 2 0,2 2 0,3 0 0,-1 1 0,4 3 0,1 2 0,2-1 0,2 5 0,0-1 0,0 2 0,2 3 0,0 1 0,1 0 0,0 4 0,-1 0 0,0 4 0,0 0 0,0 1 0,-2 3 0,0 2 0,0-1 0,-2 5 0,-2-1 0,-3 2 0,1 3 0,-3 1 0,-2 0 0,-2 2 0,-2 2 0,-2 2 0,-3 0 0,-4 1 0,-2 3 0,-2 2 0,-5-1 0,-4 1 0,-2 1 0,-2 3 0,-5-1 0,-4 3 0,-5-1 0,-1 2 0,-5 1 0,-4-1 0,-5 2 0,-4 0 0,-4 1 0,-5-1 0,-4 2 0,-5 0 0,-1 0 0,-7 0 0,-5 0 0,-4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B16356-3B28-4AAF-8099-7941810E2475}" type="datetimeFigureOut">
              <a:rPr lang="en-US" smtClean="0"/>
              <a:t>9/2/2025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5DA344-5FA2-43F7-9D95-CA56C82B080A}" type="slidenum">
              <a:rPr lang="en-US" smtClean="0"/>
              <a:t>‹#›</a:t>
            </a:fld>
            <a:endParaRPr lang="en-US"/>
          </a:p>
        </p:txBody>
      </p:sp>
    </p:spTree>
    <p:extLst>
      <p:ext uri="{BB962C8B-B14F-4D97-AF65-F5344CB8AC3E}">
        <p14:creationId xmlns:p14="http://schemas.microsoft.com/office/powerpoint/2010/main" val="1255762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2534F-ECB7-6A97-F0A3-F670989F6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0CE73-821C-B2CF-FE30-5B2C347381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A43EA7-8CCB-ED5E-0FC6-7D7D8EC243F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Rosemond PIERRE</a:t>
            </a:r>
          </a:p>
          <a:p>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Key Points of This </a:t>
            </a:r>
            <a:r>
              <a:rPr lang="fr-FR" sz="1200" kern="1200" dirty="0" err="1">
                <a:solidFill>
                  <a:schemeClr val="tx1"/>
                </a:solidFill>
                <a:effectLst/>
                <a:latin typeface="+mn-lt"/>
                <a:ea typeface="+mn-ea"/>
                <a:cs typeface="+mn-cs"/>
              </a:rPr>
              <a:t>Presentation</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B97D2F4-A42B-0699-8138-2B18E6705F2C}"/>
              </a:ext>
            </a:extLst>
          </p:cNvPr>
          <p:cNvSpPr>
            <a:spLocks noGrp="1"/>
          </p:cNvSpPr>
          <p:nvPr>
            <p:ph type="sldNum" sz="quarter" idx="5"/>
          </p:nvPr>
        </p:nvSpPr>
        <p:spPr/>
        <p:txBody>
          <a:bodyPr/>
          <a:lstStyle/>
          <a:p>
            <a:fld id="{CC5DA344-5FA2-43F7-9D95-CA56C82B080A}" type="slidenum">
              <a:rPr lang="en-US" smtClean="0"/>
              <a:t>1</a:t>
            </a:fld>
            <a:endParaRPr lang="en-US"/>
          </a:p>
        </p:txBody>
      </p:sp>
    </p:spTree>
    <p:extLst>
      <p:ext uri="{BB962C8B-B14F-4D97-AF65-F5344CB8AC3E}">
        <p14:creationId xmlns:p14="http://schemas.microsoft.com/office/powerpoint/2010/main" val="2916924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Key Points of This </a:t>
            </a:r>
            <a:r>
              <a:rPr lang="fr-FR" sz="1200" kern="1200" dirty="0" err="1">
                <a:solidFill>
                  <a:schemeClr val="tx1"/>
                </a:solidFill>
                <a:effectLst/>
                <a:latin typeface="+mn-lt"/>
                <a:ea typeface="+mn-ea"/>
                <a:cs typeface="+mn-cs"/>
              </a:rPr>
              <a:t>Presentation</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article provides a comprehensive analysis of the digital divide, based on an in-depth review of the scientific literature, with the aim of better understanding the different aspects related to this issue in order to propose an innovative solution to address its impacts on the Ashfield community in the United Kingdom,.</a:t>
            </a:r>
          </a:p>
        </p:txBody>
      </p:sp>
      <p:sp>
        <p:nvSpPr>
          <p:cNvPr id="4" name="Slide Number Placeholder 3"/>
          <p:cNvSpPr>
            <a:spLocks noGrp="1"/>
          </p:cNvSpPr>
          <p:nvPr>
            <p:ph type="sldNum" sz="quarter" idx="5"/>
          </p:nvPr>
        </p:nvSpPr>
        <p:spPr/>
        <p:txBody>
          <a:bodyPr/>
          <a:lstStyle/>
          <a:p>
            <a:fld id="{CC5DA344-5FA2-43F7-9D95-CA56C82B080A}" type="slidenum">
              <a:rPr lang="en-US" smtClean="0"/>
              <a:t>2</a:t>
            </a:fld>
            <a:endParaRPr lang="en-US"/>
          </a:p>
        </p:txBody>
      </p:sp>
    </p:spTree>
    <p:extLst>
      <p:ext uri="{BB962C8B-B14F-4D97-AF65-F5344CB8AC3E}">
        <p14:creationId xmlns:p14="http://schemas.microsoft.com/office/powerpoint/2010/main" val="3727634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en-US" dirty="0"/>
          </a:p>
          <a:p>
            <a:r>
              <a:rPr lang="en-US" sz="1800" b="1" dirty="0">
                <a:latin typeface="Times New Roman" panose="02020603050405020304" pitchFamily="18" charset="0"/>
                <a:cs typeface="Times New Roman" panose="02020603050405020304" pitchFamily="18" charset="0"/>
              </a:rPr>
              <a:t>Several studies on the subject indicate that there are multiple degrees of digital divide, rather than just one. </a:t>
            </a:r>
          </a:p>
          <a:p>
            <a:endParaRPr lang="en-US" sz="12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C5DA344-5FA2-43F7-9D95-CA56C82B080A}" type="slidenum">
              <a:rPr lang="en-US" smtClean="0"/>
              <a:t>3</a:t>
            </a:fld>
            <a:endParaRPr lang="en-US"/>
          </a:p>
        </p:txBody>
      </p:sp>
    </p:spTree>
    <p:extLst>
      <p:ext uri="{BB962C8B-B14F-4D97-AF65-F5344CB8AC3E}">
        <p14:creationId xmlns:p14="http://schemas.microsoft.com/office/powerpoint/2010/main" val="1233045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C2AAC-F4CB-DD36-1740-CCA9F0C3BB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522F42-76A9-0D35-7F05-B26C32006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37AE42-8AE1-6885-6A9D-9734B0598278}"/>
              </a:ext>
            </a:extLst>
          </p:cNvPr>
          <p:cNvSpPr>
            <a:spLocks noGrp="1"/>
          </p:cNvSpPr>
          <p:nvPr>
            <p:ph type="body" idx="1"/>
          </p:nvPr>
        </p:nvSpPr>
        <p:spPr/>
        <p:txBody>
          <a:bodyPr/>
          <a:lstStyle/>
          <a:p>
            <a:endParaRPr lang="en-US" dirty="0"/>
          </a:p>
          <a:p>
            <a:r>
              <a:rPr lang="en-US" sz="1200" b="1" dirty="0"/>
              <a:t>This concept cannot be captured by a single, universal definition.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a:p>
            <a:r>
              <a:rPr lang="en-US" sz="1800" b="1" dirty="0">
                <a:latin typeface="Times New Roman" panose="02020603050405020304" pitchFamily="18" charset="0"/>
                <a:cs typeface="Times New Roman" panose="02020603050405020304" pitchFamily="18" charset="0"/>
              </a:rPr>
              <a:t>Several studies on the subject indicate that there are multiple degrees of digital divide, rather than just one. </a:t>
            </a:r>
          </a:p>
          <a:p>
            <a:endParaRPr lang="en-US" sz="12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D6FB6C8-B9B2-AE41-3C6E-EF86CA7CCB4A}"/>
              </a:ext>
            </a:extLst>
          </p:cNvPr>
          <p:cNvSpPr>
            <a:spLocks noGrp="1"/>
          </p:cNvSpPr>
          <p:nvPr>
            <p:ph type="sldNum" sz="quarter" idx="5"/>
          </p:nvPr>
        </p:nvSpPr>
        <p:spPr/>
        <p:txBody>
          <a:bodyPr/>
          <a:lstStyle/>
          <a:p>
            <a:fld id="{CC5DA344-5FA2-43F7-9D95-CA56C82B080A}" type="slidenum">
              <a:rPr lang="en-US" smtClean="0"/>
              <a:t>4</a:t>
            </a:fld>
            <a:endParaRPr lang="en-US"/>
          </a:p>
        </p:txBody>
      </p:sp>
    </p:spTree>
    <p:extLst>
      <p:ext uri="{BB962C8B-B14F-4D97-AF65-F5344CB8AC3E}">
        <p14:creationId xmlns:p14="http://schemas.microsoft.com/office/powerpoint/2010/main" val="271089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The concept of “ DIGITAL DIVIDE”  has been widely examined in academic research since the late 1990s</a:t>
            </a:r>
            <a:endParaRPr lang="en-US" sz="1600" dirty="0"/>
          </a:p>
        </p:txBody>
      </p:sp>
      <p:sp>
        <p:nvSpPr>
          <p:cNvPr id="4" name="Slide Number Placeholder 3"/>
          <p:cNvSpPr>
            <a:spLocks noGrp="1"/>
          </p:cNvSpPr>
          <p:nvPr>
            <p:ph type="sldNum" sz="quarter" idx="5"/>
          </p:nvPr>
        </p:nvSpPr>
        <p:spPr/>
        <p:txBody>
          <a:bodyPr/>
          <a:lstStyle/>
          <a:p>
            <a:fld id="{CC5DA344-5FA2-43F7-9D95-CA56C82B080A}" type="slidenum">
              <a:rPr lang="en-US" smtClean="0"/>
              <a:t>5</a:t>
            </a:fld>
            <a:endParaRPr lang="en-US"/>
          </a:p>
        </p:txBody>
      </p:sp>
    </p:spTree>
    <p:extLst>
      <p:ext uri="{BB962C8B-B14F-4D97-AF65-F5344CB8AC3E}">
        <p14:creationId xmlns:p14="http://schemas.microsoft.com/office/powerpoint/2010/main" val="465852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41211-422A-CA8F-2D2F-A9F55324B0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B8AED9-6183-9D39-D2EF-9798259B7D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8791E9-33EF-8BBA-7ADC-08C33E12E3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Several studies on the subject indicate that there are multiple degrees of digital divide, rather than just one. </a:t>
            </a:r>
          </a:p>
          <a:p>
            <a:endParaRPr lang="en-US" dirty="0"/>
          </a:p>
        </p:txBody>
      </p:sp>
      <p:sp>
        <p:nvSpPr>
          <p:cNvPr id="4" name="Slide Number Placeholder 3">
            <a:extLst>
              <a:ext uri="{FF2B5EF4-FFF2-40B4-BE49-F238E27FC236}">
                <a16:creationId xmlns:a16="http://schemas.microsoft.com/office/drawing/2014/main" id="{C6E00B2B-4262-3388-8BC5-ED9CDBCF607A}"/>
              </a:ext>
            </a:extLst>
          </p:cNvPr>
          <p:cNvSpPr>
            <a:spLocks noGrp="1"/>
          </p:cNvSpPr>
          <p:nvPr>
            <p:ph type="sldNum" sz="quarter" idx="5"/>
          </p:nvPr>
        </p:nvSpPr>
        <p:spPr/>
        <p:txBody>
          <a:bodyPr/>
          <a:lstStyle/>
          <a:p>
            <a:fld id="{CC5DA344-5FA2-43F7-9D95-CA56C82B080A}" type="slidenum">
              <a:rPr lang="en-US" smtClean="0"/>
              <a:t>6</a:t>
            </a:fld>
            <a:endParaRPr lang="en-US"/>
          </a:p>
        </p:txBody>
      </p:sp>
    </p:spTree>
    <p:extLst>
      <p:ext uri="{BB962C8B-B14F-4D97-AF65-F5344CB8AC3E}">
        <p14:creationId xmlns:p14="http://schemas.microsoft.com/office/powerpoint/2010/main" val="3533600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r>
              <a:rPr lang="en-US" sz="1200" dirty="0"/>
              <a:t>more than half (51%) of the area's children live in poverty In </a:t>
            </a:r>
            <a:r>
              <a:rPr lang="en-US" sz="1200" dirty="0" err="1"/>
              <a:t>Asfield</a:t>
            </a:r>
            <a:r>
              <a:rPr lang="en-US" sz="1200" dirty="0"/>
              <a:t> City</a:t>
            </a:r>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7</a:t>
            </a:fld>
            <a:endParaRPr lang="en-US"/>
          </a:p>
        </p:txBody>
      </p:sp>
    </p:spTree>
    <p:extLst>
      <p:ext uri="{BB962C8B-B14F-4D97-AF65-F5344CB8AC3E}">
        <p14:creationId xmlns:p14="http://schemas.microsoft.com/office/powerpoint/2010/main" val="1495799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E0121-1367-10F6-78E4-921939D46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F33230-EE1B-F964-4F4A-EEEBC36FD9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7D716D-FDA5-B8C3-2AB0-69D6C03A8ACB}"/>
              </a:ext>
            </a:extLst>
          </p:cNvPr>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52A1A6B2-6497-04F4-874E-618BED449435}"/>
              </a:ext>
            </a:extLst>
          </p:cNvPr>
          <p:cNvSpPr>
            <a:spLocks noGrp="1"/>
          </p:cNvSpPr>
          <p:nvPr>
            <p:ph type="sldNum" sz="quarter" idx="5"/>
          </p:nvPr>
        </p:nvSpPr>
        <p:spPr/>
        <p:txBody>
          <a:bodyPr/>
          <a:lstStyle/>
          <a:p>
            <a:fld id="{CC5DA344-5FA2-43F7-9D95-CA56C82B080A}" type="slidenum">
              <a:rPr lang="en-US" smtClean="0"/>
              <a:t>8</a:t>
            </a:fld>
            <a:endParaRPr lang="en-US"/>
          </a:p>
        </p:txBody>
      </p:sp>
    </p:spTree>
    <p:extLst>
      <p:ext uri="{BB962C8B-B14F-4D97-AF65-F5344CB8AC3E}">
        <p14:creationId xmlns:p14="http://schemas.microsoft.com/office/powerpoint/2010/main" val="692278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1952-972B-EBB6-8A74-6D6AD4E7E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7B2FF-4619-5936-3D8B-618458EB58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3AC9-10C1-D1D7-E2CC-2B6BC15A9E9D}"/>
              </a:ext>
            </a:extLst>
          </p:cNvPr>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the digital divide still affects 6% of the UK population in 2021 - </a:t>
            </a:r>
          </a:p>
          <a:p>
            <a:endParaRPr lang="en-US" dirty="0"/>
          </a:p>
        </p:txBody>
      </p:sp>
      <p:sp>
        <p:nvSpPr>
          <p:cNvPr id="4" name="Slide Number Placeholder 3">
            <a:extLst>
              <a:ext uri="{FF2B5EF4-FFF2-40B4-BE49-F238E27FC236}">
                <a16:creationId xmlns:a16="http://schemas.microsoft.com/office/drawing/2014/main" id="{EFC4A35F-3609-916D-B514-6A0F86EA9EAD}"/>
              </a:ext>
            </a:extLst>
          </p:cNvPr>
          <p:cNvSpPr>
            <a:spLocks noGrp="1"/>
          </p:cNvSpPr>
          <p:nvPr>
            <p:ph type="sldNum" sz="quarter" idx="5"/>
          </p:nvPr>
        </p:nvSpPr>
        <p:spPr/>
        <p:txBody>
          <a:bodyPr/>
          <a:lstStyle/>
          <a:p>
            <a:fld id="{CC5DA344-5FA2-43F7-9D95-CA56C82B080A}" type="slidenum">
              <a:rPr lang="en-US" smtClean="0"/>
              <a:t>9</a:t>
            </a:fld>
            <a:endParaRPr lang="en-US"/>
          </a:p>
        </p:txBody>
      </p:sp>
    </p:spTree>
    <p:extLst>
      <p:ext uri="{BB962C8B-B14F-4D97-AF65-F5344CB8AC3E}">
        <p14:creationId xmlns:p14="http://schemas.microsoft.com/office/powerpoint/2010/main" val="1742147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C3D24-0945-6B90-498D-4E318E9C9F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E8BF8C-29A7-9088-AA9B-ADD68FEBA8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7BEDF-FA8A-6E68-DA71-7CD2FD9084BA}"/>
              </a:ext>
            </a:extLst>
          </p:cNvPr>
          <p:cNvSpPr>
            <a:spLocks noGrp="1"/>
          </p:cNvSpPr>
          <p:nvPr>
            <p:ph type="body" idx="1"/>
          </p:nvPr>
        </p:nvSpPr>
        <p:spPr/>
        <p:txBody>
          <a:bodyPr/>
          <a:lstStyle/>
          <a:p>
            <a:r>
              <a:rPr lang="en-US" dirty="0"/>
              <a:t>2</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Public policy measures to improve general living conditions are excluded from this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endParaRPr lang="en-US" dirty="0"/>
          </a:p>
        </p:txBody>
      </p:sp>
      <p:sp>
        <p:nvSpPr>
          <p:cNvPr id="4" name="Slide Number Placeholder 3">
            <a:extLst>
              <a:ext uri="{FF2B5EF4-FFF2-40B4-BE49-F238E27FC236}">
                <a16:creationId xmlns:a16="http://schemas.microsoft.com/office/drawing/2014/main" id="{78B1B117-FC5C-0148-B8CE-4F7F1CB0F0E5}"/>
              </a:ext>
            </a:extLst>
          </p:cNvPr>
          <p:cNvSpPr>
            <a:spLocks noGrp="1"/>
          </p:cNvSpPr>
          <p:nvPr>
            <p:ph type="sldNum" sz="quarter" idx="5"/>
          </p:nvPr>
        </p:nvSpPr>
        <p:spPr/>
        <p:txBody>
          <a:bodyPr/>
          <a:lstStyle/>
          <a:p>
            <a:fld id="{CC5DA344-5FA2-43F7-9D95-CA56C82B080A}" type="slidenum">
              <a:rPr lang="en-US" smtClean="0"/>
              <a:t>10</a:t>
            </a:fld>
            <a:endParaRPr lang="en-US"/>
          </a:p>
        </p:txBody>
      </p:sp>
    </p:spTree>
    <p:extLst>
      <p:ext uri="{BB962C8B-B14F-4D97-AF65-F5344CB8AC3E}">
        <p14:creationId xmlns:p14="http://schemas.microsoft.com/office/powerpoint/2010/main" val="1271218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digital divide results from the interplay of various systems, rather than being a standalone issue.</a:t>
            </a:r>
          </a:p>
          <a:p>
            <a:endParaRPr lang="en-US" dirty="0"/>
          </a:p>
          <a:p>
            <a:r>
              <a:rPr lang="en-US" dirty="0"/>
              <a:t>1 </a:t>
            </a:r>
            <a:r>
              <a:rPr lang="en-US" sz="1200" kern="1200" dirty="0">
                <a:solidFill>
                  <a:schemeClr val="tx1"/>
                </a:solidFill>
                <a:effectLst/>
                <a:latin typeface="+mn-lt"/>
                <a:ea typeface="+mn-ea"/>
                <a:cs typeface="+mn-cs"/>
              </a:rPr>
              <a:t>including wired communication networks like Fiber-optic cables and other physical connections - wireless communication networks for mobile networks like (4G and 5G) mobile phones, Wi-Fi - Access points, satellite communication, but also devices like computers, laptops, smartphones, and tablets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Basic training in the use of tools (equipment and software).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 </a:t>
            </a:r>
            <a:r>
              <a:rPr lang="en-US" sz="1200" kern="1200" dirty="0">
                <a:solidFill>
                  <a:schemeClr val="tx1"/>
                </a:solidFill>
                <a:effectLst/>
                <a:latin typeface="+mn-lt"/>
                <a:ea typeface="+mn-ea"/>
                <a:cs typeface="+mn-cs"/>
              </a:rPr>
              <a:t>It encompasses social and economic factors, such as family income, education level, and wealth distribution, that influence access to various resources and technologies within the family, society, or community more generally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 </a:t>
            </a:r>
            <a:r>
              <a:rPr lang="en-US" sz="1200" kern="1200" dirty="0">
                <a:solidFill>
                  <a:schemeClr val="tx1"/>
                </a:solidFill>
                <a:effectLst/>
                <a:latin typeface="+mn-lt"/>
                <a:ea typeface="+mn-ea"/>
                <a:cs typeface="+mn-cs"/>
              </a:rPr>
              <a:t>This system describes the structure and processes by which a government creates, implements, and enforces rules and laws to guide social and economic behavior, with the aim of achieving public policy goals. </a:t>
            </a:r>
          </a:p>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11</a:t>
            </a:fld>
            <a:endParaRPr lang="en-US"/>
          </a:p>
        </p:txBody>
      </p:sp>
    </p:spTree>
    <p:extLst>
      <p:ext uri="{BB962C8B-B14F-4D97-AF65-F5344CB8AC3E}">
        <p14:creationId xmlns:p14="http://schemas.microsoft.com/office/powerpoint/2010/main" val="1588769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CATWOE analysis highlights the importance of actors, processes, and constraints within these systems to understand the issue of the digital divide. According to work of systems engineering Professor Peter </a:t>
            </a:r>
            <a:r>
              <a:rPr lang="en-US" sz="1200" kern="1200" dirty="0" err="1">
                <a:solidFill>
                  <a:schemeClr val="tx1"/>
                </a:solidFill>
                <a:effectLst/>
                <a:latin typeface="+mn-lt"/>
                <a:ea typeface="+mn-ea"/>
                <a:cs typeface="+mn-cs"/>
              </a:rPr>
              <a:t>Checkland</a:t>
            </a:r>
            <a:r>
              <a:rPr lang="en-US" sz="1200" kern="1200" dirty="0">
                <a:solidFill>
                  <a:schemeClr val="tx1"/>
                </a:solidFill>
                <a:effectLst/>
                <a:latin typeface="+mn-lt"/>
                <a:ea typeface="+mn-ea"/>
                <a:cs typeface="+mn-cs"/>
              </a:rPr>
              <a:t>, who developed the problem-solving Soft Systems Methodology</a:t>
            </a:r>
          </a:p>
          <a:p>
            <a:endParaRPr lang="en-US" sz="120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CATWOE is a technique that provides a framework for defining and </a:t>
            </a:r>
            <a:r>
              <a:rPr lang="en-US" sz="1200" b="0" i="0" kern="1200" dirty="0" err="1">
                <a:solidFill>
                  <a:schemeClr val="tx1"/>
                </a:solidFill>
                <a:effectLst/>
                <a:latin typeface="+mn-lt"/>
                <a:ea typeface="+mn-ea"/>
                <a:cs typeface="+mn-cs"/>
              </a:rPr>
              <a:t>analysing</a:t>
            </a:r>
            <a:r>
              <a:rPr lang="en-US" sz="1200" b="0" i="0" kern="1200" dirty="0">
                <a:solidFill>
                  <a:schemeClr val="tx1"/>
                </a:solidFill>
                <a:effectLst/>
                <a:latin typeface="+mn-lt"/>
                <a:ea typeface="+mn-ea"/>
                <a:cs typeface="+mn-cs"/>
              </a:rPr>
              <a:t> business stakeholder perspectives. The mnemonic stands for Customer, Actor, Transformation, Worldview, Owner, and Environment.</a:t>
            </a:r>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12</a:t>
            </a:fld>
            <a:endParaRPr lang="en-US"/>
          </a:p>
        </p:txBody>
      </p:sp>
    </p:spTree>
    <p:extLst>
      <p:ext uri="{BB962C8B-B14F-4D97-AF65-F5344CB8AC3E}">
        <p14:creationId xmlns:p14="http://schemas.microsoft.com/office/powerpoint/2010/main" val="206508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377BC-0D5E-41C0-5830-67474524C5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29DA97-91AB-2F08-5FCB-D226BEB68C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14C9C-6BA7-89E9-05D3-F2A5746010D3}"/>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CATWOE analysis highlights the importance of actors, processes, and constraints within these systems to understand the issue of the digital divide. According to work of systems engineering Professor Peter </a:t>
            </a:r>
            <a:r>
              <a:rPr lang="en-US" sz="1200" kern="1200" dirty="0" err="1">
                <a:solidFill>
                  <a:schemeClr val="tx1"/>
                </a:solidFill>
                <a:effectLst/>
                <a:latin typeface="+mn-lt"/>
                <a:ea typeface="+mn-ea"/>
                <a:cs typeface="+mn-cs"/>
              </a:rPr>
              <a:t>Checkland</a:t>
            </a:r>
            <a:r>
              <a:rPr lang="en-US" sz="1200" kern="1200" dirty="0">
                <a:solidFill>
                  <a:schemeClr val="tx1"/>
                </a:solidFill>
                <a:effectLst/>
                <a:latin typeface="+mn-lt"/>
                <a:ea typeface="+mn-ea"/>
                <a:cs typeface="+mn-cs"/>
              </a:rPr>
              <a:t>, who developed the problem-solving Soft Systems Methodology</a:t>
            </a:r>
          </a:p>
          <a:p>
            <a:endParaRPr lang="en-US" sz="120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CATWOE is a technique that provides a framework for defining and </a:t>
            </a:r>
            <a:r>
              <a:rPr lang="en-US" sz="1200" b="0" i="0" kern="1200" dirty="0" err="1">
                <a:solidFill>
                  <a:schemeClr val="tx1"/>
                </a:solidFill>
                <a:effectLst/>
                <a:latin typeface="+mn-lt"/>
                <a:ea typeface="+mn-ea"/>
                <a:cs typeface="+mn-cs"/>
              </a:rPr>
              <a:t>analysing</a:t>
            </a:r>
            <a:r>
              <a:rPr lang="en-US" sz="1200" b="0" i="0" kern="1200" dirty="0">
                <a:solidFill>
                  <a:schemeClr val="tx1"/>
                </a:solidFill>
                <a:effectLst/>
                <a:latin typeface="+mn-lt"/>
                <a:ea typeface="+mn-ea"/>
                <a:cs typeface="+mn-cs"/>
              </a:rPr>
              <a:t> business stakeholder perspectives. The mnemonic stands for Customer, Actor, Transformation, Worldview, Owner, and Environment.</a:t>
            </a:r>
            <a:endParaRPr lang="en-US" dirty="0"/>
          </a:p>
        </p:txBody>
      </p:sp>
      <p:sp>
        <p:nvSpPr>
          <p:cNvPr id="4" name="Slide Number Placeholder 3">
            <a:extLst>
              <a:ext uri="{FF2B5EF4-FFF2-40B4-BE49-F238E27FC236}">
                <a16:creationId xmlns:a16="http://schemas.microsoft.com/office/drawing/2014/main" id="{450628FC-2F2D-B107-ED59-2B1DB73DFAE3}"/>
              </a:ext>
            </a:extLst>
          </p:cNvPr>
          <p:cNvSpPr>
            <a:spLocks noGrp="1"/>
          </p:cNvSpPr>
          <p:nvPr>
            <p:ph type="sldNum" sz="quarter" idx="5"/>
          </p:nvPr>
        </p:nvSpPr>
        <p:spPr/>
        <p:txBody>
          <a:bodyPr/>
          <a:lstStyle/>
          <a:p>
            <a:fld id="{CC5DA344-5FA2-43F7-9D95-CA56C82B080A}" type="slidenum">
              <a:rPr lang="en-US" smtClean="0"/>
              <a:t>13</a:t>
            </a:fld>
            <a:endParaRPr lang="en-US"/>
          </a:p>
        </p:txBody>
      </p:sp>
    </p:spTree>
    <p:extLst>
      <p:ext uri="{BB962C8B-B14F-4D97-AF65-F5344CB8AC3E}">
        <p14:creationId xmlns:p14="http://schemas.microsoft.com/office/powerpoint/2010/main" val="1716577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14</a:t>
            </a:fld>
            <a:endParaRPr lang="en-US"/>
          </a:p>
        </p:txBody>
      </p:sp>
    </p:spTree>
    <p:extLst>
      <p:ext uri="{BB962C8B-B14F-4D97-AF65-F5344CB8AC3E}">
        <p14:creationId xmlns:p14="http://schemas.microsoft.com/office/powerpoint/2010/main" val="711298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Reducing the digital divide needs a systemic approach that considers how different systems interact</a:t>
            </a:r>
          </a:p>
          <a:p>
            <a:endParaRPr lang="en-US" sz="1200" dirty="0"/>
          </a:p>
          <a:p>
            <a:r>
              <a:rPr lang="en-US" sz="1200" dirty="0"/>
              <a:t>CATWOE analysis helps pinpoint key challenges and inform strategies for </a:t>
            </a:r>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15</a:t>
            </a:fld>
            <a:endParaRPr lang="en-US"/>
          </a:p>
        </p:txBody>
      </p:sp>
    </p:spTree>
    <p:extLst>
      <p:ext uri="{BB962C8B-B14F-4D97-AF65-F5344CB8AC3E}">
        <p14:creationId xmlns:p14="http://schemas.microsoft.com/office/powerpoint/2010/main" val="2729973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a:p>
            <a:r>
              <a:rPr lang="en-CA" b="1" dirty="0"/>
              <a:t>1.- Digital infrastructure System</a:t>
            </a:r>
            <a:r>
              <a:rPr lang="en-CA" dirty="0"/>
              <a:t> </a:t>
            </a:r>
          </a:p>
          <a:p>
            <a:endParaRPr lang="en-CA" dirty="0"/>
          </a:p>
          <a:p>
            <a:r>
              <a:rPr lang="en-CA" b="1" dirty="0"/>
              <a:t>2.- Digital skills system</a:t>
            </a:r>
          </a:p>
          <a:p>
            <a:endParaRPr lang="en-CA" b="1" dirty="0"/>
          </a:p>
          <a:p>
            <a:r>
              <a:rPr lang="en-CA" b="1" dirty="0"/>
              <a:t>3.- Socio-economic system: </a:t>
            </a:r>
          </a:p>
          <a:p>
            <a:endParaRPr lang="en-US" b="1" dirty="0"/>
          </a:p>
          <a:p>
            <a:r>
              <a:rPr lang="en-CA" b="1" dirty="0"/>
              <a:t>4. - Political and regulatory system</a:t>
            </a:r>
            <a:endParaRPr lang="en-US" b="1" dirty="0"/>
          </a:p>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16</a:t>
            </a:fld>
            <a:endParaRPr lang="en-US"/>
          </a:p>
        </p:txBody>
      </p:sp>
    </p:spTree>
    <p:extLst>
      <p:ext uri="{BB962C8B-B14F-4D97-AF65-F5344CB8AC3E}">
        <p14:creationId xmlns:p14="http://schemas.microsoft.com/office/powerpoint/2010/main" val="3281880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D8ECE-49CF-830E-1E39-A2F86910C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F0EFE-2989-A9CD-1E4B-9F4E5F978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9D005D-B0D3-07F3-03DB-2B331BF3E8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FF0000"/>
                </a:solidFill>
              </a:rPr>
              <a:t>Is it feasible to eliminate the digital divide on a global scale, within a specific nation, or in a community such as </a:t>
            </a:r>
            <a:r>
              <a:rPr lang="en-US" b="1" i="0" dirty="0" err="1">
                <a:solidFill>
                  <a:srgbClr val="FF0000"/>
                </a:solidFill>
              </a:rPr>
              <a:t>Asfield</a:t>
            </a:r>
            <a:r>
              <a:rPr lang="en-US" b="1" i="0" dirty="0">
                <a:solidFill>
                  <a:srgbClr val="FF0000"/>
                </a:solidFill>
              </a:rPr>
              <a: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Is it possible to reduce the Digital lower than 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FF0000"/>
                </a:solidFill>
                <a:effectLst/>
                <a:latin typeface="+mn-lt"/>
                <a:ea typeface="+mn-ea"/>
                <a:cs typeface="+mn-cs"/>
              </a:rPr>
              <a:t>The answer is YES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FF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r>
              <a:rPr lang="en-US" sz="1200" kern="1200" dirty="0">
                <a:solidFill>
                  <a:schemeClr val="tx1"/>
                </a:solidFill>
                <a:effectLst/>
                <a:latin typeface="+mn-lt"/>
                <a:ea typeface="+mn-ea"/>
                <a:cs typeface="+mn-cs"/>
              </a:rPr>
              <a:t>this is going to be OUR INNOVATIVE SOLUTION  </a:t>
            </a:r>
          </a:p>
          <a:p>
            <a:endParaRPr lang="en-US" dirty="0"/>
          </a:p>
        </p:txBody>
      </p:sp>
      <p:sp>
        <p:nvSpPr>
          <p:cNvPr id="4" name="Slide Number Placeholder 3">
            <a:extLst>
              <a:ext uri="{FF2B5EF4-FFF2-40B4-BE49-F238E27FC236}">
                <a16:creationId xmlns:a16="http://schemas.microsoft.com/office/drawing/2014/main" id="{C90BFDDA-4BB4-3A90-9366-273B68D639FA}"/>
              </a:ext>
            </a:extLst>
          </p:cNvPr>
          <p:cNvSpPr>
            <a:spLocks noGrp="1"/>
          </p:cNvSpPr>
          <p:nvPr>
            <p:ph type="sldNum" sz="quarter" idx="5"/>
          </p:nvPr>
        </p:nvSpPr>
        <p:spPr/>
        <p:txBody>
          <a:bodyPr/>
          <a:lstStyle/>
          <a:p>
            <a:fld id="{CC5DA344-5FA2-43F7-9D95-CA56C82B080A}" type="slidenum">
              <a:rPr lang="en-US" smtClean="0"/>
              <a:t>17</a:t>
            </a:fld>
            <a:endParaRPr lang="en-US"/>
          </a:p>
        </p:txBody>
      </p:sp>
    </p:spTree>
    <p:extLst>
      <p:ext uri="{BB962C8B-B14F-4D97-AF65-F5344CB8AC3E}">
        <p14:creationId xmlns:p14="http://schemas.microsoft.com/office/powerpoint/2010/main" val="609455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663BF-9436-ED2B-7876-2178ED2552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A639E-BF01-9CA5-3D0B-E0031367AA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A8CE49-76CD-EB62-9765-3D3FB3EAD52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FF0000"/>
                </a:solidFill>
              </a:rPr>
              <a:t>What factors influence the digital divide?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rgbClr val="FF0000"/>
              </a:solidFill>
            </a:endParaRPr>
          </a:p>
          <a:p>
            <a:r>
              <a:rPr lang="en-US" sz="1200" kern="1200" dirty="0">
                <a:solidFill>
                  <a:schemeClr val="tx1"/>
                </a:solidFill>
                <a:effectLst/>
                <a:latin typeface="+mn-lt"/>
                <a:ea typeface="+mn-ea"/>
                <a:cs typeface="+mn-cs"/>
              </a:rPr>
              <a:t>1.- Cost of devices (Laptops, PC, Tablets, Smartphones...) ;</a:t>
            </a:r>
          </a:p>
          <a:p>
            <a:r>
              <a:rPr lang="en-US" sz="1200" kern="1200" dirty="0">
                <a:solidFill>
                  <a:schemeClr val="tx1"/>
                </a:solidFill>
                <a:effectLst/>
                <a:latin typeface="+mn-lt"/>
                <a:ea typeface="+mn-ea"/>
                <a:cs typeface="+mn-cs"/>
              </a:rPr>
              <a:t>2.- Cost of services for connecting to the Internet (ISP- Internet Service Providers)</a:t>
            </a:r>
          </a:p>
          <a:p>
            <a:r>
              <a:rPr lang="en-US" sz="1200" kern="1200" dirty="0">
                <a:solidFill>
                  <a:schemeClr val="tx1"/>
                </a:solidFill>
                <a:effectLst/>
                <a:latin typeface="+mn-lt"/>
                <a:ea typeface="+mn-ea"/>
                <a:cs typeface="+mn-cs"/>
              </a:rPr>
              <a:t>3.- Insufficient knowledge and skills to use the necessary devices and technologies easily</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7054D5CE-BB96-F1AE-8AD3-EFBC5E75EF9E}"/>
              </a:ext>
            </a:extLst>
          </p:cNvPr>
          <p:cNvSpPr>
            <a:spLocks noGrp="1"/>
          </p:cNvSpPr>
          <p:nvPr>
            <p:ph type="sldNum" sz="quarter" idx="5"/>
          </p:nvPr>
        </p:nvSpPr>
        <p:spPr/>
        <p:txBody>
          <a:bodyPr/>
          <a:lstStyle/>
          <a:p>
            <a:fld id="{CC5DA344-5FA2-43F7-9D95-CA56C82B080A}" type="slidenum">
              <a:rPr lang="en-US" smtClean="0"/>
              <a:t>18</a:t>
            </a:fld>
            <a:endParaRPr lang="en-US"/>
          </a:p>
        </p:txBody>
      </p:sp>
    </p:spTree>
    <p:extLst>
      <p:ext uri="{BB962C8B-B14F-4D97-AF65-F5344CB8AC3E}">
        <p14:creationId xmlns:p14="http://schemas.microsoft.com/office/powerpoint/2010/main" val="3269658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19</a:t>
            </a:fld>
            <a:endParaRPr lang="en-US"/>
          </a:p>
        </p:txBody>
      </p:sp>
    </p:spTree>
    <p:extLst>
      <p:ext uri="{BB962C8B-B14F-4D97-AF65-F5344CB8AC3E}">
        <p14:creationId xmlns:p14="http://schemas.microsoft.com/office/powerpoint/2010/main" val="4128174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ADC05-49DB-ADB5-62A2-A5ABBE9277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CDC946-092E-8BA8-CB7E-46EC798495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D9E2D9-F2F4-E9F0-F820-0A73C6BEE730}"/>
              </a:ext>
            </a:extLst>
          </p:cNvPr>
          <p:cNvSpPr>
            <a:spLocks noGrp="1"/>
          </p:cNvSpPr>
          <p:nvPr>
            <p:ph type="body" idx="1"/>
          </p:nvPr>
        </p:nvSpPr>
        <p:spPr/>
        <p:txBody>
          <a:bodyPr/>
          <a:lstStyle/>
          <a:p>
            <a:r>
              <a:rPr lang="en-US" sz="1200" dirty="0">
                <a:latin typeface="Times New Roman" panose="02020603050405020304" pitchFamily="18" charset="0"/>
                <a:ea typeface="Times New Roman" panose="02020603050405020304" pitchFamily="18" charset="0"/>
              </a:rPr>
              <a:t>Kotter's change management model, which revolves around eight steps, offers a structured framework to support the municipal council in its efforts to adapt to the challenges related to the digital divide</a:t>
            </a:r>
            <a:endParaRPr lang="en-US" dirty="0"/>
          </a:p>
        </p:txBody>
      </p:sp>
      <p:sp>
        <p:nvSpPr>
          <p:cNvPr id="4" name="Slide Number Placeholder 3">
            <a:extLst>
              <a:ext uri="{FF2B5EF4-FFF2-40B4-BE49-F238E27FC236}">
                <a16:creationId xmlns:a16="http://schemas.microsoft.com/office/drawing/2014/main" id="{E05A2351-2EC6-53FB-5DEC-025B6D4B09A5}"/>
              </a:ext>
            </a:extLst>
          </p:cNvPr>
          <p:cNvSpPr>
            <a:spLocks noGrp="1"/>
          </p:cNvSpPr>
          <p:nvPr>
            <p:ph type="sldNum" sz="quarter" idx="5"/>
          </p:nvPr>
        </p:nvSpPr>
        <p:spPr/>
        <p:txBody>
          <a:bodyPr/>
          <a:lstStyle/>
          <a:p>
            <a:fld id="{CC5DA344-5FA2-43F7-9D95-CA56C82B080A}" type="slidenum">
              <a:rPr lang="en-US" smtClean="0"/>
              <a:t>20</a:t>
            </a:fld>
            <a:endParaRPr lang="en-US"/>
          </a:p>
        </p:txBody>
      </p:sp>
    </p:spTree>
    <p:extLst>
      <p:ext uri="{BB962C8B-B14F-4D97-AF65-F5344CB8AC3E}">
        <p14:creationId xmlns:p14="http://schemas.microsoft.com/office/powerpoint/2010/main" val="572292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a:solidFill>
                  <a:schemeClr val="tx1"/>
                </a:solidFill>
                <a:effectLst/>
                <a:latin typeface="+mn-lt"/>
                <a:ea typeface="+mn-ea"/>
                <a:cs typeface="+mn-cs"/>
              </a:rPr>
              <a:t>1.- Create a sense of urgency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a:solidFill>
                  <a:schemeClr val="tx1"/>
                </a:solidFill>
                <a:effectLst/>
                <a:latin typeface="+mn-lt"/>
                <a:ea typeface="+mn-ea"/>
                <a:cs typeface="+mn-cs"/>
              </a:rPr>
              <a:t>2.- Form a powerful guiding coalition: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a:solidFill>
                  <a:schemeClr val="tx1"/>
                </a:solidFill>
                <a:effectLst/>
                <a:latin typeface="+mn-lt"/>
                <a:ea typeface="+mn-ea"/>
                <a:cs typeface="+mn-cs"/>
              </a:rPr>
              <a:t>: </a:t>
            </a:r>
            <a:r>
              <a:rPr lang="en-US" sz="1200" dirty="0">
                <a:latin typeface="Times New Roman" panose="02020603050405020304" pitchFamily="18" charset="0"/>
                <a:ea typeface="Times New Roman" panose="02020603050405020304" pitchFamily="18" charset="0"/>
              </a:rPr>
              <a:t>urgency access to the Internet is needed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ea typeface="Times New Roman" panose="02020603050405020304" pitchFamily="18" charset="0"/>
              </a:rPr>
              <a:t>group of local leaders and managers to oversee with the </a:t>
            </a:r>
            <a:r>
              <a:rPr lang="en-US" sz="1200" dirty="0">
                <a:solidFill>
                  <a:srgbClr val="000000"/>
                </a:solidFill>
                <a:latin typeface="Times New Roman" panose="02020603050405020304" pitchFamily="18" charset="0"/>
                <a:ea typeface="Times New Roman" panose="02020603050405020304" pitchFamily="18" charset="0"/>
              </a:rPr>
              <a:t>Ashfield City Council </a:t>
            </a:r>
            <a:r>
              <a:rPr lang="en-US" sz="1200" dirty="0">
                <a:latin typeface="Times New Roman" panose="02020603050405020304" pitchFamily="18" charset="0"/>
                <a:ea typeface="Times New Roman" panose="02020603050405020304" pitchFamily="18" charset="0"/>
              </a:rPr>
              <a:t>the implementation of changes</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21</a:t>
            </a:fld>
            <a:endParaRPr lang="en-US"/>
          </a:p>
        </p:txBody>
      </p:sp>
    </p:spTree>
    <p:extLst>
      <p:ext uri="{BB962C8B-B14F-4D97-AF65-F5344CB8AC3E}">
        <p14:creationId xmlns:p14="http://schemas.microsoft.com/office/powerpoint/2010/main" val="17073692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C1A80-ACA7-6E83-5A97-9C4855BB34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D8B9E-DF9F-ABF6-4B3C-AC62A30689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A25250-8977-A97D-2493-43791B3BB3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a:solidFill>
                  <a:schemeClr val="tx1"/>
                </a:solidFill>
                <a:effectLst/>
                <a:latin typeface="+mn-lt"/>
                <a:ea typeface="+mn-ea"/>
                <a:cs typeface="+mn-cs"/>
              </a:rPr>
              <a:t>3.- Develop a vision and strategy:</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a:solidFill>
                  <a:schemeClr val="tx1"/>
                </a:solidFill>
                <a:effectLst/>
                <a:latin typeface="+mn-lt"/>
                <a:ea typeface="+mn-ea"/>
                <a:cs typeface="+mn-cs"/>
              </a:rPr>
              <a:t>4.- Communicate the vision: </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a:solidFill>
                  <a:schemeClr val="tx1"/>
                </a:solidFill>
                <a:effectLst/>
                <a:latin typeface="+mn-lt"/>
                <a:ea typeface="+mn-ea"/>
                <a:cs typeface="+mn-cs"/>
              </a:rPr>
              <a:t>: </a:t>
            </a:r>
            <a:r>
              <a:rPr lang="en-US" sz="1200" dirty="0">
                <a:solidFill>
                  <a:srgbClr val="000000"/>
                </a:solidFill>
                <a:latin typeface="Times New Roman" panose="02020603050405020304" pitchFamily="18" charset="0"/>
                <a:ea typeface="Times New Roman" panose="02020603050405020304" pitchFamily="18" charset="0"/>
              </a:rPr>
              <a:t>free access centers with all the necessary equipment available 24/7, +  training program to support the use of these centers - Pilot projects will be launched to support gradual transformation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ea typeface="Times New Roman" panose="02020603050405020304" pitchFamily="18" charset="0"/>
              </a:rPr>
              <a:t>group of local leaders and managers to oversee with the </a:t>
            </a:r>
            <a:r>
              <a:rPr lang="en-US" sz="1200" dirty="0">
                <a:solidFill>
                  <a:srgbClr val="000000"/>
                </a:solidFill>
                <a:latin typeface="Times New Roman" panose="02020603050405020304" pitchFamily="18" charset="0"/>
                <a:ea typeface="Times New Roman" panose="02020603050405020304" pitchFamily="18" charset="0"/>
              </a:rPr>
              <a:t>Ashfield City Council </a:t>
            </a:r>
            <a:r>
              <a:rPr lang="en-US" sz="1200" dirty="0">
                <a:latin typeface="Times New Roman" panose="02020603050405020304" pitchFamily="18" charset="0"/>
                <a:ea typeface="Times New Roman" panose="02020603050405020304" pitchFamily="18" charset="0"/>
              </a:rPr>
              <a:t>the implementation of changes</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5960760E-7884-4D62-A2C4-BDBB4DEAC8F5}"/>
              </a:ext>
            </a:extLst>
          </p:cNvPr>
          <p:cNvSpPr>
            <a:spLocks noGrp="1"/>
          </p:cNvSpPr>
          <p:nvPr>
            <p:ph type="sldNum" sz="quarter" idx="5"/>
          </p:nvPr>
        </p:nvSpPr>
        <p:spPr/>
        <p:txBody>
          <a:bodyPr/>
          <a:lstStyle/>
          <a:p>
            <a:fld id="{CC5DA344-5FA2-43F7-9D95-CA56C82B080A}" type="slidenum">
              <a:rPr lang="en-US" smtClean="0"/>
              <a:t>22</a:t>
            </a:fld>
            <a:endParaRPr lang="en-US"/>
          </a:p>
        </p:txBody>
      </p:sp>
    </p:spTree>
    <p:extLst>
      <p:ext uri="{BB962C8B-B14F-4D97-AF65-F5344CB8AC3E}">
        <p14:creationId xmlns:p14="http://schemas.microsoft.com/office/powerpoint/2010/main" val="3877699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0A889-48AF-1924-249A-C1F60475F6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804F38-D97C-22B3-F1A7-ABE1AEFF88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CB9568-651C-D104-2AFC-6BB1FDD556E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5.- </a:t>
            </a:r>
            <a:r>
              <a:rPr lang="fr-FR" sz="1200" b="1" kern="1200" dirty="0" err="1">
                <a:solidFill>
                  <a:schemeClr val="tx1"/>
                </a:solidFill>
                <a:effectLst/>
                <a:latin typeface="+mn-lt"/>
                <a:ea typeface="+mn-ea"/>
                <a:cs typeface="+mn-cs"/>
              </a:rPr>
              <a:t>Remove</a:t>
            </a:r>
            <a:r>
              <a:rPr lang="fr-FR" sz="1200" b="1" kern="1200" dirty="0">
                <a:solidFill>
                  <a:schemeClr val="tx1"/>
                </a:solidFill>
                <a:effectLst/>
                <a:latin typeface="+mn-lt"/>
                <a:ea typeface="+mn-ea"/>
                <a:cs typeface="+mn-cs"/>
              </a:rPr>
              <a:t> obstacles and </a:t>
            </a:r>
            <a:r>
              <a:rPr lang="fr-FR" sz="1200" b="1" kern="1200" dirty="0" err="1">
                <a:solidFill>
                  <a:schemeClr val="tx1"/>
                </a:solidFill>
                <a:effectLst/>
                <a:latin typeface="+mn-lt"/>
                <a:ea typeface="+mn-ea"/>
                <a:cs typeface="+mn-cs"/>
              </a:rPr>
              <a:t>Empowering</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broad-based</a:t>
            </a:r>
            <a:r>
              <a:rPr lang="fr-FR" sz="1200" b="1" kern="1200" dirty="0">
                <a:solidFill>
                  <a:schemeClr val="tx1"/>
                </a:solidFill>
                <a:effectLst/>
                <a:latin typeface="+mn-lt"/>
                <a:ea typeface="+mn-ea"/>
                <a:cs typeface="+mn-cs"/>
              </a:rPr>
              <a:t> 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6.-Generate short-</a:t>
            </a:r>
            <a:r>
              <a:rPr lang="fr-FR" sz="1200" b="1" kern="1200" dirty="0" err="1">
                <a:solidFill>
                  <a:schemeClr val="tx1"/>
                </a:solidFill>
                <a:effectLst/>
                <a:latin typeface="+mn-lt"/>
                <a:ea typeface="+mn-ea"/>
                <a:cs typeface="+mn-cs"/>
              </a:rPr>
              <a:t>term</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wins</a:t>
            </a:r>
            <a:r>
              <a:rPr lang="en-CA" sz="1200" b="1" kern="1200" dirty="0">
                <a:solidFill>
                  <a:schemeClr val="tx1"/>
                </a:solidFill>
                <a:effectLst/>
                <a:latin typeface="+mn-lt"/>
                <a:ea typeface="+mn-ea"/>
                <a:cs typeface="+mn-cs"/>
              </a:rPr>
              <a:t>: </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a:solidFill>
                  <a:schemeClr val="tx1"/>
                </a:solidFill>
                <a:effectLst/>
                <a:latin typeface="+mn-lt"/>
                <a:ea typeface="+mn-ea"/>
                <a:cs typeface="+mn-cs"/>
              </a:rPr>
              <a:t>7.- Consolidate gains and build </a:t>
            </a:r>
            <a:r>
              <a:rPr lang="en-CA" sz="1200" b="1" kern="1200" dirty="0" err="1">
                <a:solidFill>
                  <a:schemeClr val="tx1"/>
                </a:solidFill>
                <a:effectLst/>
                <a:latin typeface="+mn-lt"/>
                <a:ea typeface="+mn-ea"/>
                <a:cs typeface="+mn-cs"/>
              </a:rPr>
              <a:t>momentum:Continuous</a:t>
            </a:r>
            <a:r>
              <a:rPr lang="en-CA" sz="1200" b="1" kern="1200" dirty="0">
                <a:solidFill>
                  <a:schemeClr val="tx1"/>
                </a:solidFill>
                <a:effectLst/>
                <a:latin typeface="+mn-lt"/>
                <a:ea typeface="+mn-ea"/>
                <a:cs typeface="+mn-cs"/>
              </a:rPr>
              <a:t> improvement:</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5.-The community will appoint a team of leaders and managers to supervise the implementation of changes. This group will be accountable for each phase of the process, thereby helping to address and remove potential obstacles effectively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6.- implementation of pilot projects to facilitate initial results and support ongoing progress</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7.-feedback mechanism from project beneficiaries will be established to ensure constant improvement</a:t>
            </a:r>
            <a:endParaRPr lang="en-US" dirty="0"/>
          </a:p>
        </p:txBody>
      </p:sp>
      <p:sp>
        <p:nvSpPr>
          <p:cNvPr id="4" name="Slide Number Placeholder 3">
            <a:extLst>
              <a:ext uri="{FF2B5EF4-FFF2-40B4-BE49-F238E27FC236}">
                <a16:creationId xmlns:a16="http://schemas.microsoft.com/office/drawing/2014/main" id="{71A97960-7713-5F63-2828-91445A4CE278}"/>
              </a:ext>
            </a:extLst>
          </p:cNvPr>
          <p:cNvSpPr>
            <a:spLocks noGrp="1"/>
          </p:cNvSpPr>
          <p:nvPr>
            <p:ph type="sldNum" sz="quarter" idx="5"/>
          </p:nvPr>
        </p:nvSpPr>
        <p:spPr/>
        <p:txBody>
          <a:bodyPr/>
          <a:lstStyle/>
          <a:p>
            <a:fld id="{CC5DA344-5FA2-43F7-9D95-CA56C82B080A}" type="slidenum">
              <a:rPr lang="en-US" smtClean="0"/>
              <a:t>23</a:t>
            </a:fld>
            <a:endParaRPr lang="en-US"/>
          </a:p>
        </p:txBody>
      </p:sp>
    </p:spTree>
    <p:extLst>
      <p:ext uri="{BB962C8B-B14F-4D97-AF65-F5344CB8AC3E}">
        <p14:creationId xmlns:p14="http://schemas.microsoft.com/office/powerpoint/2010/main" val="1360070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C7B9B-F18D-1A6A-DB06-4F7E5F0473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5DC982-C0EC-A519-877A-79904DCFA9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DFE5E-126E-F408-3748-36E368D42D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8.- Anchor new </a:t>
            </a:r>
            <a:r>
              <a:rPr lang="fr-FR" sz="1200" kern="1200" dirty="0" err="1">
                <a:solidFill>
                  <a:schemeClr val="tx1"/>
                </a:solidFill>
                <a:effectLst/>
                <a:latin typeface="+mn-lt"/>
                <a:ea typeface="+mn-ea"/>
                <a:cs typeface="+mn-cs"/>
              </a:rPr>
              <a:t>approaches</a:t>
            </a:r>
            <a:r>
              <a:rPr lang="fr-FR" sz="1200" kern="1200" dirty="0">
                <a:solidFill>
                  <a:schemeClr val="tx1"/>
                </a:solidFill>
                <a:effectLst/>
                <a:latin typeface="+mn-lt"/>
                <a:ea typeface="+mn-ea"/>
                <a:cs typeface="+mn-cs"/>
              </a:rPr>
              <a:t> in the culture</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a key mechanism for normalizing new practices and ensuring their lasting integration into the community's reflexes, behaviors, and customs. This step is essential to maintaining the results achieved almost permanently. The city council must then find every means to encourage residents to use the center but, above all, to stay connected</a:t>
            </a:r>
          </a:p>
          <a:p>
            <a:endParaRPr lang="en-US" dirty="0"/>
          </a:p>
        </p:txBody>
      </p:sp>
      <p:sp>
        <p:nvSpPr>
          <p:cNvPr id="4" name="Slide Number Placeholder 3">
            <a:extLst>
              <a:ext uri="{FF2B5EF4-FFF2-40B4-BE49-F238E27FC236}">
                <a16:creationId xmlns:a16="http://schemas.microsoft.com/office/drawing/2014/main" id="{9DBB0113-C11F-9D61-CAB1-FC540E131AEA}"/>
              </a:ext>
            </a:extLst>
          </p:cNvPr>
          <p:cNvSpPr>
            <a:spLocks noGrp="1"/>
          </p:cNvSpPr>
          <p:nvPr>
            <p:ph type="sldNum" sz="quarter" idx="5"/>
          </p:nvPr>
        </p:nvSpPr>
        <p:spPr/>
        <p:txBody>
          <a:bodyPr/>
          <a:lstStyle/>
          <a:p>
            <a:fld id="{CC5DA344-5FA2-43F7-9D95-CA56C82B080A}" type="slidenum">
              <a:rPr lang="en-US" smtClean="0"/>
              <a:t>24</a:t>
            </a:fld>
            <a:endParaRPr lang="en-US"/>
          </a:p>
        </p:txBody>
      </p:sp>
    </p:spTree>
    <p:extLst>
      <p:ext uri="{BB962C8B-B14F-4D97-AF65-F5344CB8AC3E}">
        <p14:creationId xmlns:p14="http://schemas.microsoft.com/office/powerpoint/2010/main" val="3267619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25</a:t>
            </a:fld>
            <a:endParaRPr lang="en-US"/>
          </a:p>
        </p:txBody>
      </p:sp>
    </p:spTree>
    <p:extLst>
      <p:ext uri="{BB962C8B-B14F-4D97-AF65-F5344CB8AC3E}">
        <p14:creationId xmlns:p14="http://schemas.microsoft.com/office/powerpoint/2010/main" val="2974415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41156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667895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535638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08121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87720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049826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76283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19983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979663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61895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722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4AAEB19-4B49-2801-9B15-7682CDF04C04}"/>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D23C3EC-28B3-4644-8BE5-3288734B463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857468" y="486137"/>
            <a:ext cx="5427584" cy="3599727"/>
          </a:xfrm>
        </p:spPr>
        <p:txBody>
          <a:bodyPr anchor="b" anchorCtr="0">
            <a:noAutofit/>
          </a:bodyPr>
          <a:lstStyle>
            <a:lvl1pPr algn="l">
              <a:defRPr sz="4400" cap="all" baseline="0">
                <a:solidFill>
                  <a:schemeClr val="accent1"/>
                </a:solidFill>
              </a:defRPr>
            </a:lvl1pPr>
          </a:lstStyle>
          <a:p>
            <a:r>
              <a:rPr lang="en-US" dirty="0"/>
              <a:t>Click to add title</a:t>
            </a:r>
          </a:p>
        </p:txBody>
      </p:sp>
      <p:sp>
        <p:nvSpPr>
          <p:cNvPr id="13" name="Picture Placeholder 12">
            <a:extLst>
              <a:ext uri="{FF2B5EF4-FFF2-40B4-BE49-F238E27FC236}">
                <a16:creationId xmlns:a16="http://schemas.microsoft.com/office/drawing/2014/main" id="{B64FCBF4-90E6-FFAA-143D-3A01CE52569B}"/>
              </a:ext>
            </a:extLst>
          </p:cNvPr>
          <p:cNvSpPr>
            <a:spLocks noGrp="1"/>
          </p:cNvSpPr>
          <p:nvPr>
            <p:ph type="pic" sz="quarter" idx="10"/>
          </p:nvPr>
        </p:nvSpPr>
        <p:spPr>
          <a:xfrm>
            <a:off x="5624774" y="-6713"/>
            <a:ext cx="6578801" cy="6894576"/>
          </a:xfrm>
          <a:custGeom>
            <a:avLst/>
            <a:gdLst>
              <a:gd name="connsiteX0" fmla="*/ 0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0 w 6613525"/>
              <a:gd name="connsiteY4" fmla="*/ 0 h 6858000"/>
              <a:gd name="connsiteX0" fmla="*/ 1875099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1875099 w 6613525"/>
              <a:gd name="connsiteY4" fmla="*/ 0 h 6858000"/>
              <a:gd name="connsiteX0" fmla="*/ 1840375 w 6578801"/>
              <a:gd name="connsiteY0" fmla="*/ 0 h 6869575"/>
              <a:gd name="connsiteX1" fmla="*/ 6578801 w 6578801"/>
              <a:gd name="connsiteY1" fmla="*/ 0 h 6869575"/>
              <a:gd name="connsiteX2" fmla="*/ 6578801 w 6578801"/>
              <a:gd name="connsiteY2" fmla="*/ 6858000 h 6869575"/>
              <a:gd name="connsiteX3" fmla="*/ 0 w 6578801"/>
              <a:gd name="connsiteY3" fmla="*/ 6869575 h 6869575"/>
              <a:gd name="connsiteX4" fmla="*/ 1840375 w 6578801"/>
              <a:gd name="connsiteY4" fmla="*/ 0 h 6869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801" h="6869575">
                <a:moveTo>
                  <a:pt x="1840375" y="0"/>
                </a:moveTo>
                <a:lnTo>
                  <a:pt x="6578801" y="0"/>
                </a:lnTo>
                <a:lnTo>
                  <a:pt x="6578801" y="6858000"/>
                </a:lnTo>
                <a:lnTo>
                  <a:pt x="0" y="6869575"/>
                </a:lnTo>
                <a:lnTo>
                  <a:pt x="1840375" y="0"/>
                </a:lnTo>
                <a:close/>
              </a:path>
            </a:pathLst>
          </a:custGeom>
        </p:spPr>
        <p:txBody>
          <a:bodyPr tIns="274320" rIns="274320">
            <a:normAutofit/>
          </a:bodyPr>
          <a:lstStyle>
            <a:lvl1pPr marL="0" indent="0" algn="r">
              <a:buNone/>
              <a:defRPr sz="2000"/>
            </a:lvl1pPr>
          </a:lstStyle>
          <a:p>
            <a:r>
              <a:rPr lang="en-US"/>
              <a:t>Click icon to add picture</a:t>
            </a:r>
            <a:endParaRPr lang="en-US" dirty="0"/>
          </a:p>
        </p:txBody>
      </p:sp>
    </p:spTree>
    <p:extLst>
      <p:ext uri="{BB962C8B-B14F-4D97-AF65-F5344CB8AC3E}">
        <p14:creationId xmlns:p14="http://schemas.microsoft.com/office/powerpoint/2010/main" val="1007240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2">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E1BBEEFE-AE8A-8083-54B6-DBE9BC0E9F10}"/>
              </a:ext>
              <a:ext uri="{C183D7F6-B498-43B3-948B-1728B52AA6E4}">
                <adec:decorative xmlns:adec="http://schemas.microsoft.com/office/drawing/2017/decorative" val="1"/>
              </a:ext>
            </a:extLst>
          </p:cNvPr>
          <p:cNvSpPr/>
          <p:nvPr userDrawn="1"/>
        </p:nvSpPr>
        <p:spPr>
          <a:xfrm>
            <a:off x="-42863" y="0"/>
            <a:ext cx="4658392" cy="6858000"/>
          </a:xfrm>
          <a:custGeom>
            <a:avLst/>
            <a:gdLst>
              <a:gd name="connsiteX0" fmla="*/ 0 w 4658392"/>
              <a:gd name="connsiteY0" fmla="*/ 0 h 6858000"/>
              <a:gd name="connsiteX1" fmla="*/ 4658392 w 4658392"/>
              <a:gd name="connsiteY1" fmla="*/ 0 h 6858000"/>
              <a:gd name="connsiteX2" fmla="*/ 2820797 w 4658392"/>
              <a:gd name="connsiteY2" fmla="*/ 6858000 h 6858000"/>
              <a:gd name="connsiteX3" fmla="*/ 0 w 4658392"/>
              <a:gd name="connsiteY3" fmla="*/ 6858000 h 6858000"/>
              <a:gd name="connsiteX4" fmla="*/ 0 w 46583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392" h="6858000">
                <a:moveTo>
                  <a:pt x="0" y="0"/>
                </a:moveTo>
                <a:lnTo>
                  <a:pt x="4658392" y="0"/>
                </a:lnTo>
                <a:lnTo>
                  <a:pt x="2820797" y="6858000"/>
                </a:lnTo>
                <a:lnTo>
                  <a:pt x="0" y="6858000"/>
                </a:lnTo>
                <a:lnTo>
                  <a:pt x="0"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8" name="Straight Connector 7">
            <a:extLst>
              <a:ext uri="{FF2B5EF4-FFF2-40B4-BE49-F238E27FC236}">
                <a16:creationId xmlns:a16="http://schemas.microsoft.com/office/drawing/2014/main" id="{E64FF31D-04D7-B1F4-53B1-AA4170602E03}"/>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9F040EF-92FF-AEA1-BBA6-A4B739E11945}"/>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CA59A84-C321-FDF9-555F-1FB322EBBC7B}"/>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838200" y="509286"/>
            <a:ext cx="3200400" cy="5617193"/>
          </a:xfrm>
        </p:spPr>
        <p:txBody>
          <a:bodyPr>
            <a:noAutofit/>
          </a:bodyPr>
          <a:lstStyle/>
          <a:p>
            <a:r>
              <a:rPr lang="en-US" dirty="0"/>
              <a:t>Click to add title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5023412" y="509286"/>
            <a:ext cx="4328932" cy="5617194"/>
          </a:xfrm>
        </p:spPr>
        <p:txBody>
          <a:bodyPr anchor="ctr" anchorCtr="0">
            <a:normAutofit/>
          </a:bodyPr>
          <a:lstStyle>
            <a:lvl1pPr marL="0" indent="0">
              <a:lnSpc>
                <a:spcPct val="150000"/>
              </a:lnSpc>
              <a:spcBef>
                <a:spcPts val="1000"/>
              </a:spcBef>
              <a:buNone/>
              <a:defRPr sz="1800"/>
            </a:lvl1pPr>
            <a:lvl2pPr marL="457200" indent="0">
              <a:lnSpc>
                <a:spcPct val="150000"/>
              </a:lnSpc>
              <a:spcBef>
                <a:spcPts val="1000"/>
              </a:spcBef>
              <a:buNone/>
              <a:defRPr sz="1600"/>
            </a:lvl2pPr>
            <a:lvl3pPr marL="914400" indent="0">
              <a:lnSpc>
                <a:spcPct val="150000"/>
              </a:lnSpc>
              <a:spcBef>
                <a:spcPts val="1000"/>
              </a:spcBef>
              <a:buNone/>
              <a:defRPr sz="1400"/>
            </a:lvl3pPr>
            <a:lvl4pPr marL="1371600" indent="0">
              <a:lnSpc>
                <a:spcPct val="150000"/>
              </a:lnSpc>
              <a:spcBef>
                <a:spcPts val="1000"/>
              </a:spcBef>
              <a:buNone/>
              <a:defRPr sz="1200"/>
            </a:lvl4pPr>
            <a:lvl5pPr marL="1828800" indent="0">
              <a:lnSpc>
                <a:spcPct val="150000"/>
              </a:lnSpc>
              <a:spcBef>
                <a:spcPts val="1000"/>
              </a:spcBef>
              <a:buNone/>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760CD5A6-A0E4-A658-65B1-0D6C0533166A}"/>
              </a:ext>
            </a:extLst>
          </p:cNvPr>
          <p:cNvSpPr>
            <a:spLocks noGrp="1"/>
          </p:cNvSpPr>
          <p:nvPr>
            <p:ph type="pic" sz="quarter" idx="13"/>
          </p:nvPr>
        </p:nvSpPr>
        <p:spPr>
          <a:xfrm>
            <a:off x="9548813" y="-22860"/>
            <a:ext cx="2651760" cy="6903720"/>
          </a:xfrm>
        </p:spPr>
        <p:txBody>
          <a:bodyPr lIns="182880" tIns="274320" rIns="182880">
            <a:normAutofit/>
          </a:bodyPr>
          <a:lstStyle>
            <a:lvl1pPr marL="0" indent="0" algn="ctr">
              <a:buNone/>
              <a:defRPr sz="2000"/>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25005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6EC6AF9-CC07-5258-9160-8C6391530C61}"/>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BC6DCCE-3025-75FB-9405-8D51DCD63D67}"/>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516CCC3-736F-49AC-F079-9A090DAA816E}"/>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BF578A-ADDB-6713-E5AD-0FF27EDC2E5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1524000" y="743671"/>
            <a:ext cx="9144000" cy="3361254"/>
          </a:xfrm>
        </p:spPr>
        <p:txBody>
          <a:bodyPr anchor="b">
            <a:noAutofit/>
          </a:bodyPr>
          <a:lstStyle>
            <a:lvl1pPr algn="ctr">
              <a:defRPr sz="4400"/>
            </a:lvl1pPr>
          </a:lstStyle>
          <a:p>
            <a:r>
              <a:rPr lang="en-US" dirty="0"/>
              <a:t>Click to add title</a:t>
            </a:r>
          </a:p>
        </p:txBody>
      </p:sp>
      <p:sp>
        <p:nvSpPr>
          <p:cNvPr id="8" name="Picture Placeholder 7">
            <a:extLst>
              <a:ext uri="{FF2B5EF4-FFF2-40B4-BE49-F238E27FC236}">
                <a16:creationId xmlns:a16="http://schemas.microsoft.com/office/drawing/2014/main" id="{E592AF4F-2F83-7005-B3AC-6FCC7FB19140}"/>
              </a:ext>
            </a:extLst>
          </p:cNvPr>
          <p:cNvSpPr>
            <a:spLocks noGrp="1"/>
          </p:cNvSpPr>
          <p:nvPr>
            <p:ph type="pic" sz="quarter" idx="13"/>
          </p:nvPr>
        </p:nvSpPr>
        <p:spPr>
          <a:xfrm>
            <a:off x="-7620" y="4766434"/>
            <a:ext cx="12207240" cy="2121408"/>
          </a:xfrm>
        </p:spPr>
        <p:txBody>
          <a:bodyPr>
            <a:no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4056528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3CF0EA4-D201-44E7-3558-D05CB4233ECE}"/>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A643EA3-ACAA-539C-A041-266A895A2B1C}"/>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81E18B-2347-8DB6-2A7F-3EAC100A412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215072" y="528320"/>
            <a:ext cx="5028566" cy="3354992"/>
          </a:xfrm>
        </p:spPr>
        <p:txBody>
          <a:bodyPr anchor="b">
            <a:no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215072" y="4027992"/>
            <a:ext cx="5028565" cy="1894972"/>
          </a:xfrm>
        </p:spPr>
        <p:txBody>
          <a:bodyPr>
            <a:noAutofit/>
          </a:bodyPr>
          <a:lstStyle>
            <a:lvl1pPr marL="0" indent="0" algn="l">
              <a:buNone/>
              <a:defRPr sz="1800" b="1"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7" name="Picture Placeholder 7">
            <a:extLst>
              <a:ext uri="{FF2B5EF4-FFF2-40B4-BE49-F238E27FC236}">
                <a16:creationId xmlns:a16="http://schemas.microsoft.com/office/drawing/2014/main" id="{AA872EE9-FDFB-95A7-3547-DCAA0B51FE21}"/>
              </a:ext>
            </a:extLst>
          </p:cNvPr>
          <p:cNvSpPr>
            <a:spLocks noGrp="1"/>
          </p:cNvSpPr>
          <p:nvPr>
            <p:ph type="pic" sz="quarter" idx="13"/>
          </p:nvPr>
        </p:nvSpPr>
        <p:spPr>
          <a:xfrm>
            <a:off x="7257326" y="-11576"/>
            <a:ext cx="4946249" cy="6903720"/>
          </a:xfrm>
          <a:custGeom>
            <a:avLst/>
            <a:gdLst>
              <a:gd name="connsiteX0" fmla="*/ 0 w 4977139"/>
              <a:gd name="connsiteY0" fmla="*/ 0 h 6858000"/>
              <a:gd name="connsiteX1" fmla="*/ 4977139 w 4977139"/>
              <a:gd name="connsiteY1" fmla="*/ 0 h 6858000"/>
              <a:gd name="connsiteX2" fmla="*/ 4977139 w 4977139"/>
              <a:gd name="connsiteY2" fmla="*/ 6858000 h 6858000"/>
              <a:gd name="connsiteX3" fmla="*/ 0 w 4977139"/>
              <a:gd name="connsiteY3" fmla="*/ 6858000 h 6858000"/>
              <a:gd name="connsiteX4" fmla="*/ 0 w 4977139"/>
              <a:gd name="connsiteY4" fmla="*/ 0 h 6858000"/>
              <a:gd name="connsiteX0" fmla="*/ 0 w 4977139"/>
              <a:gd name="connsiteY0" fmla="*/ 0 h 6892724"/>
              <a:gd name="connsiteX1" fmla="*/ 4977139 w 4977139"/>
              <a:gd name="connsiteY1" fmla="*/ 0 h 6892724"/>
              <a:gd name="connsiteX2" fmla="*/ 4977139 w 4977139"/>
              <a:gd name="connsiteY2" fmla="*/ 6858000 h 6892724"/>
              <a:gd name="connsiteX3" fmla="*/ 1863524 w 4977139"/>
              <a:gd name="connsiteY3" fmla="*/ 6892724 h 6892724"/>
              <a:gd name="connsiteX4" fmla="*/ 0 w 4977139"/>
              <a:gd name="connsiteY4" fmla="*/ 0 h 6892724"/>
              <a:gd name="connsiteX0" fmla="*/ 0 w 4977139"/>
              <a:gd name="connsiteY0" fmla="*/ 0 h 6892724"/>
              <a:gd name="connsiteX1" fmla="*/ 4977139 w 4977139"/>
              <a:gd name="connsiteY1" fmla="*/ 0 h 6892724"/>
              <a:gd name="connsiteX2" fmla="*/ 4977139 w 4977139"/>
              <a:gd name="connsiteY2" fmla="*/ 6892724 h 6892724"/>
              <a:gd name="connsiteX3" fmla="*/ 1863524 w 4977139"/>
              <a:gd name="connsiteY3" fmla="*/ 6892724 h 6892724"/>
              <a:gd name="connsiteX4" fmla="*/ 0 w 4977139"/>
              <a:gd name="connsiteY4" fmla="*/ 0 h 6892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7139" h="6892724">
                <a:moveTo>
                  <a:pt x="0" y="0"/>
                </a:moveTo>
                <a:lnTo>
                  <a:pt x="4977139" y="0"/>
                </a:lnTo>
                <a:lnTo>
                  <a:pt x="4977139" y="6892724"/>
                </a:lnTo>
                <a:lnTo>
                  <a:pt x="1863524" y="6892724"/>
                </a:lnTo>
                <a:lnTo>
                  <a:pt x="0" y="0"/>
                </a:lnTo>
                <a:close/>
              </a:path>
            </a:pathLst>
          </a:custGeom>
        </p:spPr>
        <p:txBody>
          <a:bodyPr tIns="274320" rIns="274320">
            <a:normAutofit/>
          </a:bodyPr>
          <a:lstStyle>
            <a:lvl1pPr marL="0" indent="0" algn="r">
              <a:buNone/>
              <a:defRPr sz="2000"/>
            </a:lvl1pPr>
          </a:lstStyle>
          <a:p>
            <a:r>
              <a:rPr lang="en-US"/>
              <a:t>Click icon to add picture</a:t>
            </a:r>
            <a:endParaRPr lang="en-US" dirty="0"/>
          </a:p>
        </p:txBody>
      </p:sp>
    </p:spTree>
    <p:extLst>
      <p:ext uri="{BB962C8B-B14F-4D97-AF65-F5344CB8AC3E}">
        <p14:creationId xmlns:p14="http://schemas.microsoft.com/office/powerpoint/2010/main" val="260937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6CBD635-4863-B127-5668-D2C7DA8CDE92}"/>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629720-DD91-8012-686D-AABA439870ED}"/>
              </a:ext>
              <a:ext uri="{C183D7F6-B498-43B3-948B-1728B52AA6E4}">
                <adec:decorative xmlns:adec="http://schemas.microsoft.com/office/drawing/2017/decorative" val="1"/>
              </a:ext>
            </a:extLst>
          </p:cNvPr>
          <p:cNvCxnSpPr>
            <a:cxnSpLocks/>
          </p:cNvCxnSpPr>
          <p:nvPr userDrawn="1"/>
        </p:nvCxnSpPr>
        <p:spPr>
          <a:xfrm flipH="1">
            <a:off x="10911820" y="0"/>
            <a:ext cx="913577" cy="68580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3970117" y="185195"/>
            <a:ext cx="6930838" cy="1505493"/>
          </a:xfrm>
        </p:spPr>
        <p:txBody>
          <a:bodyPr anchor="b" anchorCtr="0">
            <a:no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1FB27827-7491-B1C2-D9C5-975A9FF66EC1}"/>
              </a:ext>
            </a:extLst>
          </p:cNvPr>
          <p:cNvSpPr>
            <a:spLocks noGrp="1"/>
          </p:cNvSpPr>
          <p:nvPr>
            <p:ph type="pic" sz="quarter" idx="10"/>
          </p:nvPr>
        </p:nvSpPr>
        <p:spPr>
          <a:xfrm>
            <a:off x="-18788" y="-22860"/>
            <a:ext cx="3291840" cy="6903720"/>
          </a:xfrm>
        </p:spPr>
        <p:txBody>
          <a:bodyPr lIns="182880" tIns="274320" rIns="182880">
            <a:normAutofit/>
          </a:bodyPr>
          <a:lstStyle>
            <a:lvl1pPr marL="0" indent="0" algn="ctr">
              <a:buNone/>
              <a:defRPr sz="2000"/>
            </a:lvl1pPr>
          </a:lstStyle>
          <a:p>
            <a:r>
              <a:rPr lang="en-US"/>
              <a:t>Click icon to add picture</a:t>
            </a:r>
            <a:endParaRPr lang="en-US" dirty="0"/>
          </a:p>
        </p:txBody>
      </p:sp>
      <p:sp>
        <p:nvSpPr>
          <p:cNvPr id="11" name="Content Placeholder 3">
            <a:extLst>
              <a:ext uri="{FF2B5EF4-FFF2-40B4-BE49-F238E27FC236}">
                <a16:creationId xmlns:a16="http://schemas.microsoft.com/office/drawing/2014/main" id="{7D4D4555-A25D-09B6-36AF-5977189F2DDE}"/>
              </a:ext>
            </a:extLst>
          </p:cNvPr>
          <p:cNvSpPr>
            <a:spLocks noGrp="1"/>
          </p:cNvSpPr>
          <p:nvPr>
            <p:ph sz="half" idx="2" hasCustomPrompt="1"/>
          </p:nvPr>
        </p:nvSpPr>
        <p:spPr>
          <a:xfrm>
            <a:off x="3970116" y="2022395"/>
            <a:ext cx="6941703" cy="4297680"/>
          </a:xfrm>
        </p:spPr>
        <p:txBody>
          <a:bodyPr>
            <a:normAutofit/>
          </a:bodyPr>
          <a:lstStyle>
            <a:lvl1pPr marL="228600" indent="-228600">
              <a:spcBef>
                <a:spcPts val="1000"/>
              </a:spcBef>
              <a:spcAft>
                <a:spcPts val="1500"/>
              </a:spcAft>
              <a:buFont typeface="Arial" panose="020B0604020202020204" pitchFamily="34" charset="0"/>
              <a:buChar char="•"/>
              <a:defRPr sz="1800"/>
            </a:lvl1pPr>
            <a:lvl2pPr>
              <a:spcBef>
                <a:spcPts val="1000"/>
              </a:spcBef>
              <a:spcAft>
                <a:spcPts val="1500"/>
              </a:spcAft>
              <a:defRPr sz="1800"/>
            </a:lvl2pPr>
            <a:lvl3pPr>
              <a:spcBef>
                <a:spcPts val="1000"/>
              </a:spcBef>
              <a:spcAft>
                <a:spcPts val="1500"/>
              </a:spcAft>
              <a:defRPr sz="1800"/>
            </a:lvl3pPr>
            <a:lvl4pPr>
              <a:spcBef>
                <a:spcPts val="1000"/>
              </a:spcBef>
              <a:spcAft>
                <a:spcPts val="1500"/>
              </a:spcAft>
              <a:defRPr sz="1800"/>
            </a:lvl4pPr>
            <a:lvl5pPr>
              <a:spcBef>
                <a:spcPts val="1000"/>
              </a:spcBef>
              <a:spcAft>
                <a:spcPts val="1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92374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Content 1">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9E49FCE-658C-FF5A-6405-3D10F1AC1B06}"/>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03C516-D418-5E3E-1E4E-1DF8464338F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7BF5B15-0E8A-A82C-6E9C-FCF3FBAAD468}"/>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4B33CA-9490-C8E1-FE4F-06367AF2921F}"/>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586824F-3198-FE44-5A4A-70312048DAF9}"/>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058CD71-6E97-B6A9-11B6-867ED408DEE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E9FDAA6-BDE8-D6C3-17CD-F87BFB54F54A}"/>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7" name="Content Placeholder 3">
            <a:extLst>
              <a:ext uri="{FF2B5EF4-FFF2-40B4-BE49-F238E27FC236}">
                <a16:creationId xmlns:a16="http://schemas.microsoft.com/office/drawing/2014/main" id="{42A0738D-E9A9-14B7-4739-62E402B0C2DF}"/>
              </a:ext>
            </a:extLst>
          </p:cNvPr>
          <p:cNvSpPr>
            <a:spLocks noGrp="1"/>
          </p:cNvSpPr>
          <p:nvPr>
            <p:ph sz="half" idx="14" hasCustomPrompt="1"/>
          </p:nvPr>
        </p:nvSpPr>
        <p:spPr>
          <a:xfrm>
            <a:off x="834961" y="2032663"/>
            <a:ext cx="4463005" cy="4067492"/>
          </a:xfrm>
        </p:spPr>
        <p:txBody>
          <a:bodyPr>
            <a:normAutofit/>
          </a:bodyPr>
          <a:lstStyle>
            <a:lvl1pPr marL="0" indent="0">
              <a:spcBef>
                <a:spcPts val="1000"/>
              </a:spcBef>
              <a:spcAft>
                <a:spcPts val="50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3">
            <a:extLst>
              <a:ext uri="{FF2B5EF4-FFF2-40B4-BE49-F238E27FC236}">
                <a16:creationId xmlns:a16="http://schemas.microsoft.com/office/drawing/2014/main" id="{A766D4CB-8BCE-C6EE-EF57-A8A819EBD366}"/>
              </a:ext>
            </a:extLst>
          </p:cNvPr>
          <p:cNvSpPr>
            <a:spLocks noGrp="1"/>
          </p:cNvSpPr>
          <p:nvPr>
            <p:ph sz="half" idx="13" hasCustomPrompt="1"/>
          </p:nvPr>
        </p:nvSpPr>
        <p:spPr>
          <a:xfrm>
            <a:off x="6141720" y="2032663"/>
            <a:ext cx="5212080" cy="4067492"/>
          </a:xfrm>
        </p:spPr>
        <p:txBody>
          <a:bodyPr>
            <a:normAutofit/>
          </a:bodyPr>
          <a:lstStyle>
            <a:lvl1pPr marL="0" indent="0">
              <a:spcBef>
                <a:spcPts val="1000"/>
              </a:spcBef>
              <a:spcAft>
                <a:spcPts val="50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866756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ntent 2">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DD9208B-0FD2-A7E3-5202-0F18392AE4FA}"/>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04010E2-9C6F-C582-1E3A-F5D43D0FFBBC}"/>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3D2B8AF-94DE-C211-EAE7-0971C111BEAD}"/>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247A2AC-F284-077E-9A14-EB7D1DE6274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E91F1F-5151-2442-2B89-CE0AB1178507}"/>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FBD82AC-3C5B-819E-E0FF-157D74B840BC}"/>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F299648-2E6E-FA0D-85E4-8884BE34A00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7" name="Content Placeholder 3">
            <a:extLst>
              <a:ext uri="{FF2B5EF4-FFF2-40B4-BE49-F238E27FC236}">
                <a16:creationId xmlns:a16="http://schemas.microsoft.com/office/drawing/2014/main" id="{07BD0263-5D42-E696-F170-1F9CF5FF2A74}"/>
              </a:ext>
            </a:extLst>
          </p:cNvPr>
          <p:cNvSpPr>
            <a:spLocks noGrp="1"/>
          </p:cNvSpPr>
          <p:nvPr>
            <p:ph sz="half" idx="15" hasCustomPrompt="1"/>
          </p:nvPr>
        </p:nvSpPr>
        <p:spPr>
          <a:xfrm>
            <a:off x="838199" y="2078963"/>
            <a:ext cx="3435628" cy="4067492"/>
          </a:xfrm>
        </p:spPr>
        <p:txBody>
          <a:bodyPr>
            <a:normAutofit/>
          </a:bodyPr>
          <a:lstStyle>
            <a:lvl1pPr marL="457200" indent="-457200">
              <a:spcBef>
                <a:spcPts val="1000"/>
              </a:spcBef>
              <a:spcAft>
                <a:spcPts val="500"/>
              </a:spcAft>
              <a:buFont typeface="+mj-lt"/>
              <a:buAutoNum type="arabicPeriod"/>
              <a:defRPr sz="1800"/>
            </a:lvl1pPr>
            <a:lvl2pPr marL="914400" indent="-457200">
              <a:spcBef>
                <a:spcPts val="1000"/>
              </a:spcBef>
              <a:spcAft>
                <a:spcPts val="500"/>
              </a:spcAft>
              <a:buFont typeface="+mj-lt"/>
              <a:buAutoNum type="alphaLcPeriod"/>
              <a:defRPr sz="1800"/>
            </a:lvl2pPr>
            <a:lvl3pPr marL="1371600" indent="-457200">
              <a:spcBef>
                <a:spcPts val="1000"/>
              </a:spcBef>
              <a:spcAft>
                <a:spcPts val="500"/>
              </a:spcAft>
              <a:buFont typeface="+mj-lt"/>
              <a:buAutoNum type="arabicParenR"/>
              <a:defRPr sz="1800"/>
            </a:lvl3pPr>
            <a:lvl4pPr marL="1828800" indent="-457200">
              <a:spcBef>
                <a:spcPts val="1000"/>
              </a:spcBef>
              <a:spcAft>
                <a:spcPts val="500"/>
              </a:spcAft>
              <a:buFont typeface="+mj-lt"/>
              <a:buAutoNum type="alphaLcParenR"/>
              <a:defRPr sz="1800"/>
            </a:lvl4pPr>
            <a:lvl5pPr marL="2228850" indent="-457200">
              <a:spcBef>
                <a:spcPts val="1000"/>
              </a:spcBef>
              <a:spcAft>
                <a:spcPts val="500"/>
              </a:spcAft>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a:extLst>
              <a:ext uri="{FF2B5EF4-FFF2-40B4-BE49-F238E27FC236}">
                <a16:creationId xmlns:a16="http://schemas.microsoft.com/office/drawing/2014/main" id="{1BEE7174-135F-6F9F-11B9-3C3F2F9CDEAA}"/>
              </a:ext>
            </a:extLst>
          </p:cNvPr>
          <p:cNvSpPr>
            <a:spLocks noGrp="1"/>
          </p:cNvSpPr>
          <p:nvPr>
            <p:ph sz="half" idx="14" hasCustomPrompt="1"/>
          </p:nvPr>
        </p:nvSpPr>
        <p:spPr>
          <a:xfrm>
            <a:off x="4965539" y="2087315"/>
            <a:ext cx="6007261" cy="4067492"/>
          </a:xfrm>
        </p:spPr>
        <p:txBody>
          <a:bodyPr>
            <a:normAutofit/>
          </a:bodyPr>
          <a:lstStyle>
            <a:lvl1pPr marL="0" indent="0">
              <a:spcBef>
                <a:spcPts val="1000"/>
              </a:spcBef>
              <a:spcAft>
                <a:spcPts val="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520464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 picture ">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00B3A65-BB60-F2B4-4CF4-19A7C53F188A}"/>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F1DB8D5-B954-BFC9-C8D8-F0491CCBE29B}"/>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507D69F-27D7-2C68-A17D-3F1399C8BE71}"/>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199" y="365125"/>
            <a:ext cx="6645965" cy="1325563"/>
          </a:xfrm>
        </p:spPr>
        <p:txBody>
          <a:bodyPr anchor="b" anchorCtr="0">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838201" y="2055813"/>
            <a:ext cx="5781261" cy="4067492"/>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BC013AD6-0EF3-2B25-DDBD-2DF706123AEE}"/>
              </a:ext>
            </a:extLst>
          </p:cNvPr>
          <p:cNvSpPr>
            <a:spLocks noGrp="1"/>
          </p:cNvSpPr>
          <p:nvPr>
            <p:ph type="pic" sz="quarter" idx="13"/>
          </p:nvPr>
        </p:nvSpPr>
        <p:spPr>
          <a:xfrm>
            <a:off x="7566991" y="-22860"/>
            <a:ext cx="4625008" cy="6903720"/>
          </a:xfrm>
        </p:spPr>
        <p:txBody>
          <a:bodyPr tIns="274320">
            <a:normAutofit/>
          </a:bodyPr>
          <a:lstStyle>
            <a:lvl1pPr marL="0" indent="0" algn="ctr">
              <a:buNone/>
              <a:defRPr sz="2000"/>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656868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 tabl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C45A11E-9896-BD8B-8CC6-A79C124D89BC}"/>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386022B-53D6-6CE0-2093-873FC64A5D34}"/>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BD4BD8F-684C-A145-3376-9E69B0E5BEE5}"/>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7C1DA9-2A25-EE21-085B-8857DC1AD722}"/>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F236BB3-E567-A8A9-5EC2-BCEF79CFCF06}"/>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A87C9F-C765-C63C-951E-70721DDACDC3}"/>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4425665-0C9C-3899-9DB9-ED05D91E26E6}"/>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125"/>
            <a:ext cx="10330405" cy="1325563"/>
          </a:xfrm>
        </p:spPr>
        <p:txBody>
          <a:bodyPr anchor="b" anchorCtr="0">
            <a:noAutofit/>
          </a:bodyPr>
          <a:lstStyle>
            <a:lvl1pPr>
              <a:defRPr sz="3600"/>
            </a:lvl1pPr>
          </a:lstStyle>
          <a:p>
            <a:r>
              <a:rPr lang="en-US" dirty="0"/>
              <a:t>Click to add title</a:t>
            </a:r>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838200" y="2137059"/>
            <a:ext cx="2816352" cy="3986246"/>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4109014" y="2137059"/>
            <a:ext cx="7059592" cy="3986245"/>
          </a:xfrm>
        </p:spPr>
        <p:txBody>
          <a:bodyPr>
            <a:normAutofit/>
          </a:bodyPr>
          <a:lstStyle>
            <a:lvl1pPr marL="0" indent="0" algn="ctr">
              <a:buNone/>
              <a:defRPr lang="en-US" sz="2000" dirty="0"/>
            </a:lvl1pPr>
          </a:lstStyle>
          <a:p>
            <a:r>
              <a:rPr lang="en-US"/>
              <a:t>Click icon to add table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74227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wo Content 3">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49C8ABD-000F-7A94-A7B0-9589F4FEFD54}"/>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DC3A554-E5A9-B3CB-913D-45DBFBA79B40}"/>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3A8DF3-F55A-2494-C55D-8FB94BBC6A49}"/>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79DC86E-6F8A-B036-5CB2-AA8A79837F35}"/>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9E0C03-C633-9356-4E28-678BAB7AE02E}"/>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C8A4F7-6C4C-719B-298F-3B81223D178B}"/>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7E5D8B-D6BC-19AE-C0C9-249A5561700F}"/>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5" name="Content Placeholder 3">
            <a:extLst>
              <a:ext uri="{FF2B5EF4-FFF2-40B4-BE49-F238E27FC236}">
                <a16:creationId xmlns:a16="http://schemas.microsoft.com/office/drawing/2014/main" id="{7A6C5266-7ECA-B150-2C0F-8670F43AC82D}"/>
              </a:ext>
            </a:extLst>
          </p:cNvPr>
          <p:cNvSpPr>
            <a:spLocks noGrp="1"/>
          </p:cNvSpPr>
          <p:nvPr>
            <p:ph sz="half" idx="14" hasCustomPrompt="1"/>
          </p:nvPr>
        </p:nvSpPr>
        <p:spPr>
          <a:xfrm>
            <a:off x="838200" y="1987669"/>
            <a:ext cx="6974711" cy="4297679"/>
          </a:xfrm>
        </p:spPr>
        <p:txBody>
          <a:bodyPr>
            <a:normAutofit/>
          </a:bodyPr>
          <a:lstStyle>
            <a:lvl1pPr marL="0" indent="0">
              <a:spcBef>
                <a:spcPts val="1000"/>
              </a:spcBef>
              <a:spcAft>
                <a:spcPts val="0"/>
              </a:spcAft>
              <a:buNone/>
              <a:defRPr sz="1800"/>
            </a:lvl1pPr>
            <a:lvl2pPr>
              <a:spcBef>
                <a:spcPts val="1000"/>
              </a:spcBef>
              <a:spcAft>
                <a:spcPts val="500"/>
              </a:spcAft>
              <a:defRPr sz="1800"/>
            </a:lvl2pPr>
            <a:lvl3pPr>
              <a:spcBef>
                <a:spcPts val="1000"/>
              </a:spcBef>
              <a:spcAft>
                <a:spcPts val="500"/>
              </a:spcAft>
              <a:defRPr sz="1800"/>
            </a:lvl3pPr>
            <a:lvl4pPr>
              <a:spcBef>
                <a:spcPts val="1000"/>
              </a:spcBef>
              <a:spcAft>
                <a:spcPts val="500"/>
              </a:spcAft>
              <a:defRPr sz="1800"/>
            </a:lvl4pPr>
            <a:lvl5pPr>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hasCustomPrompt="1"/>
          </p:nvPr>
        </p:nvSpPr>
        <p:spPr>
          <a:xfrm>
            <a:off x="7917085" y="1987670"/>
            <a:ext cx="3436716" cy="4297680"/>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5187899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able">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7588714-FE55-FCEF-78C2-2A4D11ECD7FD}"/>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AF6BF02-4CD8-261B-BE58-05677EB947E9}"/>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1AF1F17-7A1F-BCA2-15C0-417928B4E789}"/>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F0ADE0B-D150-E72B-EE9A-E5EFDBC6F01E}"/>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BBCDD5A-A3C4-DF4F-74AD-CAF0F465BDAE}"/>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9430AE4-C878-DFAB-EDA5-36B97176DE7A}"/>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61487B2-0348-2FFC-03FB-6508B6FD36B3}"/>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8" name="Table Placeholder 7">
            <a:extLst>
              <a:ext uri="{FF2B5EF4-FFF2-40B4-BE49-F238E27FC236}">
                <a16:creationId xmlns:a16="http://schemas.microsoft.com/office/drawing/2014/main" id="{0CEAFE70-86D3-8690-31CA-F9A1FBA494D0}"/>
              </a:ext>
            </a:extLst>
          </p:cNvPr>
          <p:cNvSpPr>
            <a:spLocks noGrp="1"/>
          </p:cNvSpPr>
          <p:nvPr>
            <p:ph type="tbl" sz="quarter" idx="13"/>
          </p:nvPr>
        </p:nvSpPr>
        <p:spPr>
          <a:xfrm>
            <a:off x="838199" y="2125262"/>
            <a:ext cx="10515600" cy="3675944"/>
          </a:xfrm>
        </p:spPr>
        <p:txBody>
          <a:bodyPr>
            <a:normAutofit/>
          </a:bodyPr>
          <a:lstStyle>
            <a:lvl1pPr marL="0" indent="0" algn="ctr">
              <a:buNone/>
              <a:defRPr sz="2000"/>
            </a:lvl1pPr>
          </a:lstStyle>
          <a:p>
            <a:r>
              <a:rPr lang="en-US"/>
              <a:t>Click icon to add table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t>9/2/2025</a:t>
            </a:fld>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148842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 3">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1843C0D-8C0B-0B3C-7014-7B7217C008E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7B715CF-E60F-DDAE-369E-BCC2CE4FF958}"/>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BD8F5F-4228-6BB9-5EA6-55359089824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F721F95-97C0-7151-B9F6-C088CEA1A7F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978AD50A-9C6A-454B-0CAD-EAB518440143}"/>
              </a:ext>
            </a:extLst>
          </p:cNvPr>
          <p:cNvSpPr>
            <a:spLocks noGrp="1"/>
          </p:cNvSpPr>
          <p:nvPr>
            <p:ph type="pic" sz="quarter" idx="10"/>
          </p:nvPr>
        </p:nvSpPr>
        <p:spPr>
          <a:xfrm>
            <a:off x="3810" y="0"/>
            <a:ext cx="7816995" cy="6858000"/>
          </a:xfrm>
          <a:custGeom>
            <a:avLst/>
            <a:gdLst>
              <a:gd name="connsiteX0" fmla="*/ 0 w 7813675"/>
              <a:gd name="connsiteY0" fmla="*/ 0 h 6903720"/>
              <a:gd name="connsiteX1" fmla="*/ 7813675 w 7813675"/>
              <a:gd name="connsiteY1" fmla="*/ 0 h 6903720"/>
              <a:gd name="connsiteX2" fmla="*/ 7813675 w 7813675"/>
              <a:gd name="connsiteY2" fmla="*/ 6903720 h 6903720"/>
              <a:gd name="connsiteX3" fmla="*/ 0 w 7813675"/>
              <a:gd name="connsiteY3" fmla="*/ 6903720 h 6903720"/>
              <a:gd name="connsiteX4" fmla="*/ 0 w 7813675"/>
              <a:gd name="connsiteY4" fmla="*/ 0 h 6903720"/>
              <a:gd name="connsiteX0" fmla="*/ 0 w 7813675"/>
              <a:gd name="connsiteY0" fmla="*/ 0 h 6903720"/>
              <a:gd name="connsiteX1" fmla="*/ 7813675 w 7813675"/>
              <a:gd name="connsiteY1" fmla="*/ 0 h 6903720"/>
              <a:gd name="connsiteX2" fmla="*/ 7813675 w 7813675"/>
              <a:gd name="connsiteY2" fmla="*/ 6903720 h 6903720"/>
              <a:gd name="connsiteX3" fmla="*/ 798854 w 7813675"/>
              <a:gd name="connsiteY3" fmla="*/ 6867163 h 6903720"/>
              <a:gd name="connsiteX4" fmla="*/ 0 w 7813675"/>
              <a:gd name="connsiteY4" fmla="*/ 6903720 h 6903720"/>
              <a:gd name="connsiteX5" fmla="*/ 0 w 7813675"/>
              <a:gd name="connsiteY5" fmla="*/ 0 h 6903720"/>
              <a:gd name="connsiteX0" fmla="*/ 0 w 7813675"/>
              <a:gd name="connsiteY0" fmla="*/ 0 h 6907803"/>
              <a:gd name="connsiteX1" fmla="*/ 7813675 w 7813675"/>
              <a:gd name="connsiteY1" fmla="*/ 0 h 6907803"/>
              <a:gd name="connsiteX2" fmla="*/ 7813675 w 7813675"/>
              <a:gd name="connsiteY2" fmla="*/ 6903720 h 6907803"/>
              <a:gd name="connsiteX3" fmla="*/ 809014 w 7813675"/>
              <a:gd name="connsiteY3" fmla="*/ 6907803 h 6907803"/>
              <a:gd name="connsiteX4" fmla="*/ 0 w 7813675"/>
              <a:gd name="connsiteY4" fmla="*/ 6903720 h 6907803"/>
              <a:gd name="connsiteX5" fmla="*/ 0 w 7813675"/>
              <a:gd name="connsiteY5" fmla="*/ 0 h 6907803"/>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9891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740434 w 7813675"/>
              <a:gd name="connsiteY3" fmla="*/ 6898913 h 6903720"/>
              <a:gd name="connsiteX4" fmla="*/ 0 w 7813675"/>
              <a:gd name="connsiteY4" fmla="*/ 6903720 h 6903720"/>
              <a:gd name="connsiteX5" fmla="*/ 0 w 7813675"/>
              <a:gd name="connsiteY5" fmla="*/ 0 h 6903720"/>
              <a:gd name="connsiteX0" fmla="*/ 0 w 7813675"/>
              <a:gd name="connsiteY0" fmla="*/ 0 h 6907385"/>
              <a:gd name="connsiteX1" fmla="*/ 7813675 w 7813675"/>
              <a:gd name="connsiteY1" fmla="*/ 0 h 6907385"/>
              <a:gd name="connsiteX2" fmla="*/ 7813675 w 7813675"/>
              <a:gd name="connsiteY2" fmla="*/ 6903720 h 6907385"/>
              <a:gd name="connsiteX3" fmla="*/ 6359380 w 7813675"/>
              <a:gd name="connsiteY3" fmla="*/ 6907385 h 6907385"/>
              <a:gd name="connsiteX4" fmla="*/ 740434 w 7813675"/>
              <a:gd name="connsiteY4" fmla="*/ 6898913 h 6907385"/>
              <a:gd name="connsiteX5" fmla="*/ 0 w 7813675"/>
              <a:gd name="connsiteY5" fmla="*/ 6903720 h 6907385"/>
              <a:gd name="connsiteX6" fmla="*/ 0 w 7813675"/>
              <a:gd name="connsiteY6"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3320 w 7816995"/>
              <a:gd name="connsiteY5" fmla="*/ 690372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2899555 w 7816995"/>
              <a:gd name="connsiteY2" fmla="*/ 464820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6995" h="6907385">
                <a:moveTo>
                  <a:pt x="3320" y="0"/>
                </a:moveTo>
                <a:lnTo>
                  <a:pt x="7816995" y="0"/>
                </a:lnTo>
                <a:lnTo>
                  <a:pt x="2899555" y="4648200"/>
                </a:lnTo>
                <a:lnTo>
                  <a:pt x="6362700" y="6907385"/>
                </a:lnTo>
                <a:lnTo>
                  <a:pt x="743754" y="6898913"/>
                </a:lnTo>
                <a:lnTo>
                  <a:pt x="2876060" y="4644390"/>
                </a:lnTo>
                <a:cubicBezTo>
                  <a:pt x="1610033" y="3689302"/>
                  <a:pt x="1117437" y="3324763"/>
                  <a:pt x="0" y="2510645"/>
                </a:cubicBezTo>
                <a:cubicBezTo>
                  <a:pt x="1107" y="1673763"/>
                  <a:pt x="2213" y="836882"/>
                  <a:pt x="3320" y="0"/>
                </a:cubicBezTo>
                <a:close/>
              </a:path>
            </a:pathLst>
          </a:custGeom>
          <a:solidFill>
            <a:schemeClr val="tx2"/>
          </a:solidFill>
          <a:ln w="22225">
            <a:noFill/>
          </a:ln>
        </p:spPr>
        <p:txBody>
          <a:bodyPr lIns="274320" tIns="274320">
            <a:normAutofit/>
          </a:bodyPr>
          <a:lstStyle>
            <a:lvl1pPr marL="0" indent="0">
              <a:buNone/>
              <a:defRPr sz="2000"/>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6080992" y="731562"/>
            <a:ext cx="4902843" cy="3526778"/>
          </a:xfrm>
          <a:noFill/>
        </p:spPr>
        <p:txBody>
          <a:bodyPr anchor="b">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6080992" y="4373217"/>
            <a:ext cx="4902843" cy="1753221"/>
          </a:xfrm>
        </p:spPr>
        <p:txBody>
          <a:bodyPr anchor="t" anchorCtr="0">
            <a:normAutofit/>
          </a:bodyPr>
          <a:lstStyle>
            <a:lvl1pPr marL="0" indent="0">
              <a:spcBef>
                <a:spcPts val="1000"/>
              </a:spcBef>
              <a:buNone/>
              <a:defRPr sz="1800">
                <a:solidFill>
                  <a:schemeClr val="tx1"/>
                </a:solidFill>
              </a:defRPr>
            </a:lvl1pPr>
            <a:lvl2pPr>
              <a:spcBef>
                <a:spcPts val="1000"/>
              </a:spcBef>
              <a:defRPr sz="1600">
                <a:solidFill>
                  <a:schemeClr val="tx1"/>
                </a:solidFill>
              </a:defRPr>
            </a:lvl2pPr>
            <a:lvl3pPr>
              <a:spcBef>
                <a:spcPts val="1000"/>
              </a:spcBef>
              <a:defRPr sz="1400">
                <a:solidFill>
                  <a:schemeClr val="tx1"/>
                </a:solidFill>
              </a:defRPr>
            </a:lvl3pPr>
            <a:lvl4pPr>
              <a:spcBef>
                <a:spcPts val="1000"/>
              </a:spcBef>
              <a:defRPr sz="1200">
                <a:solidFill>
                  <a:schemeClr val="tx1"/>
                </a:solidFill>
              </a:defRPr>
            </a:lvl4pPr>
            <a:lvl5pPr>
              <a:spcBef>
                <a:spcPts val="1000"/>
              </a:spcBef>
              <a:defRPr sz="12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539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D6D8061D-18C3-4F4F-85EF-561633F58754}" type="datetimeFigureOut">
              <a:rPr lang="en-US" smtClean="0"/>
              <a:t>9/2/2025</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CBD12358-51D2-46B3-9BDE-DF29528B9454}" type="slidenum">
              <a:rPr lang="en-US" smtClean="0"/>
              <a:t>‹#›</a:t>
            </a:fld>
            <a:endParaRPr lang="en-US"/>
          </a:p>
        </p:txBody>
      </p:sp>
    </p:spTree>
    <p:extLst>
      <p:ext uri="{BB962C8B-B14F-4D97-AF65-F5344CB8AC3E}">
        <p14:creationId xmlns:p14="http://schemas.microsoft.com/office/powerpoint/2010/main" val="155606510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5" r:id="rId17"/>
    <p:sldLayoutId id="2147483686" r:id="rId18"/>
    <p:sldLayoutId id="2147483687" r:id="rId19"/>
    <p:sldLayoutId id="2147483688" r:id="rId20"/>
    <p:sldLayoutId id="2147483689" r:id="rId21"/>
    <p:sldLayoutId id="2147483690" r:id="rId22"/>
    <p:sldLayoutId id="2147483691" r:id="rId23"/>
  </p:sldLayoutIdLs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36">
          <p15:clr>
            <a:srgbClr val="F26B43"/>
          </p15:clr>
        </p15:guide>
        <p15:guide id="4" orient="horz" pos="3984">
          <p15:clr>
            <a:srgbClr val="F26B43"/>
          </p15:clr>
        </p15:guide>
        <p15:guide id="5" pos="336">
          <p15:clr>
            <a:srgbClr val="F26B43"/>
          </p15:clr>
        </p15:guide>
        <p15:guide id="6" pos="7344">
          <p15:clr>
            <a:srgbClr val="F26B43"/>
          </p15:clr>
        </p15:guide>
        <p15:guide id="7" pos="720">
          <p15:clr>
            <a:srgbClr val="F26B43"/>
          </p15:clr>
        </p15:guide>
        <p15:guide id="8" pos="69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ags" Target="../tags/tag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tags" Target="../tags/tag4.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tags" Target="../tags/tag5.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7.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7.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7.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7.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8.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9.xml"/><Relationship Id="rId1" Type="http://schemas.openxmlformats.org/officeDocument/2006/relationships/tags" Target="../tags/tag11.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9.xml"/><Relationship Id="rId1" Type="http://schemas.openxmlformats.org/officeDocument/2006/relationships/tags" Target="../tags/tag1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0.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1.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notesSlide" Target="../notesSlides/notesSlide16.xml"/><Relationship Id="rId7" Type="http://schemas.openxmlformats.org/officeDocument/2006/relationships/customXml" Target="../ink/ink3.xml"/><Relationship Id="rId2" Type="http://schemas.openxmlformats.org/officeDocument/2006/relationships/slideLayout" Target="../slideLayouts/slideLayout22.xml"/><Relationship Id="rId1" Type="http://schemas.openxmlformats.org/officeDocument/2006/relationships/tags" Target="../tags/tag15.xml"/><Relationship Id="rId6" Type="http://schemas.openxmlformats.org/officeDocument/2006/relationships/customXml" Target="../ink/ink2.xml"/><Relationship Id="rId5" Type="http://schemas.openxmlformats.org/officeDocument/2006/relationships/image" Target="../media/image29.png"/><Relationship Id="rId4" Type="http://schemas.openxmlformats.org/officeDocument/2006/relationships/customXml" Target="../ink/ink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2.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2.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46AAF-7EB3-DD9D-AB3E-43F7656DD39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6B984BE-924D-61B1-41E3-9D13F5BD3D4C}"/>
              </a:ext>
            </a:extLst>
          </p:cNvPr>
          <p:cNvSpPr>
            <a:spLocks noGrp="1"/>
          </p:cNvSpPr>
          <p:nvPr>
            <p:ph type="ctrTitle"/>
          </p:nvPr>
        </p:nvSpPr>
        <p:spPr>
          <a:xfrm>
            <a:off x="668416" y="1081268"/>
            <a:ext cx="5427584" cy="4695463"/>
          </a:xfrm>
        </p:spPr>
        <p:txBody>
          <a:bodyPr/>
          <a:lstStyle/>
          <a:p>
            <a:r>
              <a:rPr lang="en-GB" sz="4800" b="1" dirty="0">
                <a:solidFill>
                  <a:srgbClr val="002060"/>
                </a:solidFill>
              </a:rPr>
              <a:t>innovative solution for addressing the </a:t>
            </a:r>
            <a:r>
              <a:rPr lang="en-GB" sz="4800" b="1" dirty="0">
                <a:solidFill>
                  <a:srgbClr val="FF0000"/>
                </a:solidFill>
              </a:rPr>
              <a:t>digital divide </a:t>
            </a:r>
            <a:r>
              <a:rPr lang="en-GB" sz="4800" b="1" dirty="0">
                <a:solidFill>
                  <a:srgbClr val="002060"/>
                </a:solidFill>
              </a:rPr>
              <a:t>in the </a:t>
            </a:r>
            <a:r>
              <a:rPr lang="en-GB" sz="4800" b="1" i="0" dirty="0">
                <a:solidFill>
                  <a:srgbClr val="002060"/>
                </a:solidFill>
              </a:rPr>
              <a:t>Ashfield</a:t>
            </a:r>
            <a:r>
              <a:rPr lang="en-GB" sz="4800" b="1" dirty="0">
                <a:solidFill>
                  <a:srgbClr val="002060"/>
                </a:solidFill>
              </a:rPr>
              <a:t> community</a:t>
            </a:r>
            <a:endParaRPr lang="en-US" sz="4800" b="1" dirty="0">
              <a:solidFill>
                <a:srgbClr val="002060"/>
              </a:solidFill>
            </a:endParaRPr>
          </a:p>
        </p:txBody>
      </p:sp>
      <p:pic>
        <p:nvPicPr>
          <p:cNvPr id="7" name="Picture Placeholder 6" descr="Looking up view of a city with skyscrapers">
            <a:extLst>
              <a:ext uri="{FF2B5EF4-FFF2-40B4-BE49-F238E27FC236}">
                <a16:creationId xmlns:a16="http://schemas.microsoft.com/office/drawing/2014/main" id="{0288B98C-DFEC-8B47-4B8C-29E32A819674}"/>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72" r="72"/>
          <a:stretch/>
        </p:blipFill>
        <p:spPr/>
      </p:pic>
    </p:spTree>
    <p:custDataLst>
      <p:tags r:id="rId1"/>
    </p:custDataLst>
    <p:extLst>
      <p:ext uri="{BB962C8B-B14F-4D97-AF65-F5344CB8AC3E}">
        <p14:creationId xmlns:p14="http://schemas.microsoft.com/office/powerpoint/2010/main" val="3685595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EA8735-F1DC-1DE6-0A38-429B2F660F8A}"/>
              </a:ext>
            </a:extLst>
          </p:cNvPr>
          <p:cNvSpPr>
            <a:spLocks noGrp="1"/>
          </p:cNvSpPr>
          <p:nvPr>
            <p:ph idx="1"/>
          </p:nvPr>
        </p:nvSpPr>
        <p:spPr>
          <a:xfrm>
            <a:off x="4301544" y="174435"/>
            <a:ext cx="5041206" cy="6187728"/>
          </a:xfrm>
          <a:noFill/>
        </p:spPr>
        <p:txBody>
          <a:bodyPr anchor="ctr">
            <a:normAutofit/>
          </a:bodyPr>
          <a:lstStyle/>
          <a:p>
            <a:pPr lvl="0"/>
            <a:r>
              <a:rPr lang="en-AU" sz="2800" b="1" dirty="0">
                <a:solidFill>
                  <a:srgbClr val="FF0000"/>
                </a:solidFill>
              </a:rPr>
              <a:t>Introduction</a:t>
            </a:r>
          </a:p>
          <a:p>
            <a:pPr lvl="0"/>
            <a:r>
              <a:rPr lang="en-AU" sz="2800" b="1" dirty="0">
                <a:solidFill>
                  <a:srgbClr val="FF0000"/>
                </a:solidFill>
              </a:rPr>
              <a:t>Summary of the problem situation</a:t>
            </a:r>
            <a:endParaRPr lang="en-US" sz="2800" b="1" dirty="0">
              <a:solidFill>
                <a:srgbClr val="FF0000"/>
              </a:solidFill>
            </a:endParaRPr>
          </a:p>
          <a:p>
            <a:pPr lvl="0"/>
            <a:r>
              <a:rPr lang="en-AU" sz="2800" b="1" dirty="0">
                <a:solidFill>
                  <a:srgbClr val="FF0000"/>
                </a:solidFill>
              </a:rPr>
              <a:t>Root definition of relevant systems</a:t>
            </a:r>
            <a:endParaRPr lang="en-US" sz="2800" b="1" dirty="0">
              <a:solidFill>
                <a:srgbClr val="FF0000"/>
              </a:solidFill>
            </a:endParaRPr>
          </a:p>
          <a:p>
            <a:pPr lvl="0"/>
            <a:r>
              <a:rPr lang="en-AU" sz="2800" b="1" dirty="0">
                <a:solidFill>
                  <a:srgbClr val="FF0000"/>
                </a:solidFill>
              </a:rPr>
              <a:t>Conceptual models </a:t>
            </a:r>
          </a:p>
          <a:p>
            <a:pPr lvl="0"/>
            <a:r>
              <a:rPr lang="en-AU" sz="2800" b="1" dirty="0">
                <a:solidFill>
                  <a:srgbClr val="FF0000"/>
                </a:solidFill>
              </a:rPr>
              <a:t>innovative solution to solve the Change management strategy</a:t>
            </a:r>
            <a:endParaRPr lang="en-US" sz="2800" b="1" dirty="0">
              <a:solidFill>
                <a:srgbClr val="FF0000"/>
              </a:solidFill>
            </a:endParaRPr>
          </a:p>
        </p:txBody>
      </p:sp>
      <p:pic>
        <p:nvPicPr>
          <p:cNvPr id="25" name="Picture Placeholder 6" descr="A city skyline">
            <a:extLst>
              <a:ext uri="{FF2B5EF4-FFF2-40B4-BE49-F238E27FC236}">
                <a16:creationId xmlns:a16="http://schemas.microsoft.com/office/drawing/2014/main" id="{086C9520-C924-5732-CC82-F0C4A533D4E2}"/>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38" r="38"/>
          <a:stretch/>
        </p:blipFill>
        <p:spPr/>
      </p:pic>
    </p:spTree>
    <p:custDataLst>
      <p:tags r:id="rId1"/>
    </p:custDataLst>
    <p:extLst>
      <p:ext uri="{BB962C8B-B14F-4D97-AF65-F5344CB8AC3E}">
        <p14:creationId xmlns:p14="http://schemas.microsoft.com/office/powerpoint/2010/main" val="103835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city with tall buildings">
            <a:extLst>
              <a:ext uri="{FF2B5EF4-FFF2-40B4-BE49-F238E27FC236}">
                <a16:creationId xmlns:a16="http://schemas.microsoft.com/office/drawing/2014/main" id="{4D6EE8D1-247A-B95F-BD1A-A2D76964CF34}"/>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3" r="13"/>
          <a:stretch/>
        </p:blipFill>
        <p:spPr/>
      </p:pic>
      <p:sp>
        <p:nvSpPr>
          <p:cNvPr id="8" name="Content Placeholder 2">
            <a:extLst>
              <a:ext uri="{FF2B5EF4-FFF2-40B4-BE49-F238E27FC236}">
                <a16:creationId xmlns:a16="http://schemas.microsoft.com/office/drawing/2014/main" id="{C2F3902A-EFC7-685A-1506-9EA246A93DDA}"/>
              </a:ext>
            </a:extLst>
          </p:cNvPr>
          <p:cNvSpPr txBox="1">
            <a:spLocks/>
          </p:cNvSpPr>
          <p:nvPr/>
        </p:nvSpPr>
        <p:spPr>
          <a:xfrm>
            <a:off x="1056068" y="425414"/>
            <a:ext cx="9839458" cy="4223859"/>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i="1" dirty="0"/>
              <a:t>Def,. </a:t>
            </a:r>
            <a:r>
              <a:rPr lang="en-AU" sz="3600" b="1" i="1" dirty="0">
                <a:solidFill>
                  <a:srgbClr val="FF0000"/>
                </a:solidFill>
              </a:rPr>
              <a:t>Digital Divide</a:t>
            </a:r>
          </a:p>
          <a:p>
            <a:pPr marL="0" indent="0">
              <a:buNone/>
            </a:pPr>
            <a:r>
              <a:rPr lang="en-US" sz="3200" b="1" dirty="0"/>
              <a:t>The concept was first identified as A difference in access to digital technologies. it is now defined by a widening gap in ICT equipment and accessibility between various geographic areas or groups of people.</a:t>
            </a:r>
          </a:p>
          <a:p>
            <a:pPr marL="0" indent="0">
              <a:buNone/>
            </a:pPr>
            <a:endParaRPr lang="en-US" sz="3200" b="1" dirty="0"/>
          </a:p>
        </p:txBody>
      </p:sp>
    </p:spTree>
    <p:custDataLst>
      <p:tags r:id="rId1"/>
    </p:custDataLst>
    <p:extLst>
      <p:ext uri="{BB962C8B-B14F-4D97-AF65-F5344CB8AC3E}">
        <p14:creationId xmlns:p14="http://schemas.microsoft.com/office/powerpoint/2010/main" val="821088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448B5-1444-4619-952F-B0FA9C73D9E3}"/>
            </a:ext>
          </a:extLst>
        </p:cNvPr>
        <p:cNvGrpSpPr/>
        <p:nvPr/>
      </p:nvGrpSpPr>
      <p:grpSpPr>
        <a:xfrm>
          <a:off x="0" y="0"/>
          <a:ext cx="0" cy="0"/>
          <a:chOff x="0" y="0"/>
          <a:chExt cx="0" cy="0"/>
        </a:xfrm>
      </p:grpSpPr>
      <p:pic>
        <p:nvPicPr>
          <p:cNvPr id="17" name="Picture Placeholder 16" descr="A city with tall buildings">
            <a:extLst>
              <a:ext uri="{FF2B5EF4-FFF2-40B4-BE49-F238E27FC236}">
                <a16:creationId xmlns:a16="http://schemas.microsoft.com/office/drawing/2014/main" id="{1B22BDA0-D1AD-8306-515C-0414675D79DB}"/>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3" r="13"/>
          <a:stretch/>
        </p:blipFill>
        <p:spPr/>
      </p:pic>
      <p:sp>
        <p:nvSpPr>
          <p:cNvPr id="8" name="Content Placeholder 2">
            <a:extLst>
              <a:ext uri="{FF2B5EF4-FFF2-40B4-BE49-F238E27FC236}">
                <a16:creationId xmlns:a16="http://schemas.microsoft.com/office/drawing/2014/main" id="{70AE37E5-D883-399B-8B0E-86A10D70A5BA}"/>
              </a:ext>
            </a:extLst>
          </p:cNvPr>
          <p:cNvSpPr txBox="1">
            <a:spLocks/>
          </p:cNvSpPr>
          <p:nvPr/>
        </p:nvSpPr>
        <p:spPr>
          <a:xfrm>
            <a:off x="1056068" y="425414"/>
            <a:ext cx="9839458" cy="4223859"/>
          </a:xfrm>
          <a:prstGeom prst="rect">
            <a:avLst/>
          </a:prstGeom>
          <a:noFill/>
        </p:spPr>
        <p:txBody>
          <a:bodyPr vert="horz" lIns="91440" tIns="45720" rIns="91440" bIns="45720" rtlCol="0" anchor="t">
            <a:normAutofit fontScale="92500"/>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Aft>
                <a:spcPts val="800"/>
              </a:spcAft>
            </a:pPr>
            <a:r>
              <a:rPr lang="en-AU" b="1" i="1" dirty="0"/>
              <a:t>Def,. </a:t>
            </a:r>
            <a:r>
              <a:rPr lang="en-AU" sz="3600" b="1" i="1" dirty="0">
                <a:solidFill>
                  <a:srgbClr val="FF0000"/>
                </a:solidFill>
              </a:rPr>
              <a:t>Digital Divide</a:t>
            </a:r>
            <a:br>
              <a:rPr lang="en-AU" b="1" i="1" dirty="0"/>
            </a:br>
            <a:endParaRPr lang="en-AU" b="1" i="1" dirty="0"/>
          </a:p>
          <a:p>
            <a:pPr marL="0" indent="0">
              <a:lnSpc>
                <a:spcPct val="107000"/>
              </a:lnSpc>
              <a:spcAft>
                <a:spcPts val="800"/>
              </a:spcAft>
              <a:buNone/>
            </a:pPr>
            <a:r>
              <a:rPr lang="en-US" sz="3200" b="1" dirty="0"/>
              <a:t>The concept of “</a:t>
            </a:r>
            <a:r>
              <a:rPr lang="en-US" sz="3200" b="1" dirty="0">
                <a:solidFill>
                  <a:srgbClr val="FF0000"/>
                </a:solidFill>
              </a:rPr>
              <a:t>digital divide</a:t>
            </a:r>
            <a:r>
              <a:rPr lang="en-US" sz="3200" b="1" dirty="0"/>
              <a:t>” encompasses a range of interpretations that cannot be captured by a single, universal definition.</a:t>
            </a:r>
          </a:p>
          <a:p>
            <a:pPr marL="0" marR="0">
              <a:lnSpc>
                <a:spcPct val="107000"/>
              </a:lnSpc>
              <a:spcAft>
                <a:spcPts val="800"/>
              </a:spcAft>
              <a:buNone/>
            </a:pPr>
            <a:r>
              <a:rPr lang="en-US" sz="3200" b="1" dirty="0"/>
              <a:t>It addresses various aspects of economic digitization and the proliferation of information and communication technologies (ICT) </a:t>
            </a:r>
          </a:p>
          <a:p>
            <a:endParaRPr lang="en-US" dirty="0"/>
          </a:p>
        </p:txBody>
      </p:sp>
    </p:spTree>
    <p:custDataLst>
      <p:tags r:id="rId1"/>
    </p:custDataLst>
    <p:extLst>
      <p:ext uri="{BB962C8B-B14F-4D97-AF65-F5344CB8AC3E}">
        <p14:creationId xmlns:p14="http://schemas.microsoft.com/office/powerpoint/2010/main" val="304630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Placeholder 42" descr="A plane flying over a city">
            <a:extLst>
              <a:ext uri="{FF2B5EF4-FFF2-40B4-BE49-F238E27FC236}">
                <a16:creationId xmlns:a16="http://schemas.microsoft.com/office/drawing/2014/main" id="{9100BC91-12A3-DE75-3F38-9C17D39DC5E7}"/>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39" r="39"/>
          <a:stretch/>
        </p:blipFill>
        <p:spPr/>
      </p:pic>
      <p:sp>
        <p:nvSpPr>
          <p:cNvPr id="11" name="TextBox 10">
            <a:extLst>
              <a:ext uri="{FF2B5EF4-FFF2-40B4-BE49-F238E27FC236}">
                <a16:creationId xmlns:a16="http://schemas.microsoft.com/office/drawing/2014/main" id="{992467F8-8FAB-3183-50CA-70DD62850B23}"/>
              </a:ext>
            </a:extLst>
          </p:cNvPr>
          <p:cNvSpPr txBox="1"/>
          <p:nvPr/>
        </p:nvSpPr>
        <p:spPr>
          <a:xfrm>
            <a:off x="927280" y="253997"/>
            <a:ext cx="6820885" cy="4340675"/>
          </a:xfrm>
          <a:prstGeom prst="rect">
            <a:avLst/>
          </a:prstGeom>
          <a:noFill/>
        </p:spPr>
        <p:txBody>
          <a:bodyPr wrap="square">
            <a:spAutoFit/>
          </a:bodyPr>
          <a:lstStyle/>
          <a:p>
            <a:pPr marL="0" marR="0">
              <a:lnSpc>
                <a:spcPct val="107000"/>
              </a:lnSpc>
              <a:spcAft>
                <a:spcPts val="800"/>
              </a:spcAft>
              <a:buNone/>
            </a:pP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800" dirty="0">
              <a:solidFill>
                <a:srgbClr val="FF0000"/>
              </a:solidFill>
            </a:endParaRPr>
          </a:p>
          <a:p>
            <a:endParaRPr lang="en-US" sz="4400" dirty="0">
              <a:solidFill>
                <a:srgbClr val="FF0000"/>
              </a:solidFill>
            </a:endParaRPr>
          </a:p>
          <a:p>
            <a:r>
              <a:rPr lang="en-US" sz="4400" dirty="0">
                <a:solidFill>
                  <a:srgbClr val="FF0000"/>
                </a:solidFill>
              </a:rPr>
              <a:t>This study reviews the literature on digital invoicing and proposes a solution to reduce its impact on Ashfield in the UK</a:t>
            </a:r>
            <a:endParaRPr lang="en-US" sz="4400" dirty="0"/>
          </a:p>
        </p:txBody>
      </p:sp>
    </p:spTree>
    <p:custDataLst>
      <p:tags r:id="rId1"/>
    </p:custDataLst>
    <p:extLst>
      <p:ext uri="{BB962C8B-B14F-4D97-AF65-F5344CB8AC3E}">
        <p14:creationId xmlns:p14="http://schemas.microsoft.com/office/powerpoint/2010/main" val="424203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anim calcmode="lin" valueType="num">
                                      <p:cBhvr additive="base">
                                        <p:cTn id="7"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5B5A3-427C-E5E7-EAA5-C0EFA0CC8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EDD5B5-C999-C01B-3D85-0AFEE9B87BBE}"/>
              </a:ext>
            </a:extLst>
          </p:cNvPr>
          <p:cNvSpPr>
            <a:spLocks noGrp="1"/>
          </p:cNvSpPr>
          <p:nvPr>
            <p:ph type="title"/>
          </p:nvPr>
        </p:nvSpPr>
        <p:spPr>
          <a:xfrm>
            <a:off x="3273052" y="185195"/>
            <a:ext cx="8446723" cy="819357"/>
          </a:xfrm>
          <a:noFill/>
        </p:spPr>
        <p:txBody>
          <a:bodyPr/>
          <a:lstStyle/>
          <a:p>
            <a:r>
              <a:rPr lang="en-US" sz="3200" b="1" i="0" dirty="0">
                <a:solidFill>
                  <a:srgbClr val="FF0000"/>
                </a:solidFill>
              </a:rPr>
              <a:t>Literature review </a:t>
            </a:r>
            <a:endParaRPr lang="en-US" sz="3200" b="1" i="0" dirty="0"/>
          </a:p>
        </p:txBody>
      </p:sp>
      <p:pic>
        <p:nvPicPr>
          <p:cNvPr id="24" name="Picture Placeholder 7" descr="Looking up view of tall buildings">
            <a:extLst>
              <a:ext uri="{FF2B5EF4-FFF2-40B4-BE49-F238E27FC236}">
                <a16:creationId xmlns:a16="http://schemas.microsoft.com/office/drawing/2014/main" id="{86AF52FE-DAAE-137A-693A-02E53E4F898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61" b="61"/>
          <a:stretch/>
        </p:blipFill>
        <p:spPr>
          <a:noFill/>
        </p:spPr>
      </p:pic>
      <p:sp>
        <p:nvSpPr>
          <p:cNvPr id="3" name="Content Placeholder 2">
            <a:extLst>
              <a:ext uri="{FF2B5EF4-FFF2-40B4-BE49-F238E27FC236}">
                <a16:creationId xmlns:a16="http://schemas.microsoft.com/office/drawing/2014/main" id="{DA1A14C4-5147-1264-52F9-FD0BBC8909DF}"/>
              </a:ext>
            </a:extLst>
          </p:cNvPr>
          <p:cNvSpPr>
            <a:spLocks noGrp="1"/>
          </p:cNvSpPr>
          <p:nvPr>
            <p:ph sz="half" idx="2"/>
          </p:nvPr>
        </p:nvSpPr>
        <p:spPr>
          <a:xfrm>
            <a:off x="3273052" y="1212607"/>
            <a:ext cx="8536875" cy="5107468"/>
          </a:xfrm>
          <a:noFill/>
        </p:spPr>
        <p:txBody>
          <a:bodyPr vert="horz"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4400" b="1" dirty="0"/>
              <a:t>This concept cannot be captured by a single, universal definition.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400" b="1" dirty="0"/>
              <a:t> </a:t>
            </a:r>
          </a:p>
          <a:p>
            <a:endParaRPr lang="en-US" dirty="0"/>
          </a:p>
        </p:txBody>
      </p:sp>
    </p:spTree>
    <p:extLst>
      <p:ext uri="{BB962C8B-B14F-4D97-AF65-F5344CB8AC3E}">
        <p14:creationId xmlns:p14="http://schemas.microsoft.com/office/powerpoint/2010/main" val="3670672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9874B-BCA9-8420-1595-EDD1865A099A}"/>
              </a:ext>
            </a:extLst>
          </p:cNvPr>
          <p:cNvSpPr>
            <a:spLocks noGrp="1"/>
          </p:cNvSpPr>
          <p:nvPr>
            <p:ph type="title"/>
          </p:nvPr>
        </p:nvSpPr>
        <p:spPr>
          <a:xfrm>
            <a:off x="1188720" y="231581"/>
            <a:ext cx="9906000" cy="1052528"/>
          </a:xfrm>
          <a:noFill/>
        </p:spPr>
        <p:txBody>
          <a:bodyPr/>
          <a:lstStyle/>
          <a:p>
            <a:r>
              <a:rPr lang="en-AU" b="1" dirty="0">
                <a:solidFill>
                  <a:srgbClr val="FF0000"/>
                </a:solidFill>
              </a:rPr>
              <a:t>Summary of the problem situation</a:t>
            </a:r>
            <a:endParaRPr lang="en-US" dirty="0"/>
          </a:p>
        </p:txBody>
      </p:sp>
      <p:sp>
        <p:nvSpPr>
          <p:cNvPr id="3" name="Content Placeholder 2">
            <a:extLst>
              <a:ext uri="{FF2B5EF4-FFF2-40B4-BE49-F238E27FC236}">
                <a16:creationId xmlns:a16="http://schemas.microsoft.com/office/drawing/2014/main" id="{68A5FD2B-E3E5-1C2B-0151-21F216B14A33}"/>
              </a:ext>
            </a:extLst>
          </p:cNvPr>
          <p:cNvSpPr>
            <a:spLocks noGrp="1"/>
          </p:cNvSpPr>
          <p:nvPr>
            <p:ph sz="half" idx="13"/>
          </p:nvPr>
        </p:nvSpPr>
        <p:spPr>
          <a:xfrm>
            <a:off x="945931" y="1395253"/>
            <a:ext cx="10264031" cy="4248801"/>
          </a:xfrm>
          <a:solidFill>
            <a:schemeClr val="bg1"/>
          </a:solidFill>
        </p:spPr>
        <p:txBody>
          <a:bodyPr>
            <a:normAutofit/>
          </a:bodyPr>
          <a:lstStyle/>
          <a:p>
            <a:endParaRPr lang="en-US" dirty="0"/>
          </a:p>
          <a:p>
            <a:endParaRPr lang="en-US" dirty="0"/>
          </a:p>
          <a:p>
            <a:r>
              <a:rPr lang="en-US" sz="4000" dirty="0"/>
              <a:t>Ashfield City is a community where, according to a recent strategic report from the City Council, more than half (51%) of the area's children live in poverty.</a:t>
            </a:r>
          </a:p>
          <a:p>
            <a:endParaRPr lang="en-US" dirty="0"/>
          </a:p>
          <a:p>
            <a:endParaRPr lang="en-US" dirty="0"/>
          </a:p>
        </p:txBody>
      </p:sp>
    </p:spTree>
    <p:custDataLst>
      <p:tags r:id="rId1"/>
    </p:custDataLst>
    <p:extLst>
      <p:ext uri="{BB962C8B-B14F-4D97-AF65-F5344CB8AC3E}">
        <p14:creationId xmlns:p14="http://schemas.microsoft.com/office/powerpoint/2010/main" val="83740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p:cTn id="1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6ED4A-6E18-654F-3230-A2B8C8A565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BDC7CD-C3F6-0A41-0618-9D2E6AA2493D}"/>
              </a:ext>
            </a:extLst>
          </p:cNvPr>
          <p:cNvSpPr>
            <a:spLocks noGrp="1"/>
          </p:cNvSpPr>
          <p:nvPr>
            <p:ph type="title"/>
          </p:nvPr>
        </p:nvSpPr>
        <p:spPr>
          <a:xfrm>
            <a:off x="1188720" y="231581"/>
            <a:ext cx="9906000" cy="1052528"/>
          </a:xfrm>
          <a:noFill/>
        </p:spPr>
        <p:txBody>
          <a:bodyPr/>
          <a:lstStyle/>
          <a:p>
            <a:r>
              <a:rPr lang="en-AU" b="1" dirty="0">
                <a:solidFill>
                  <a:srgbClr val="FF0000"/>
                </a:solidFill>
              </a:rPr>
              <a:t>Summary of the problem situation</a:t>
            </a:r>
            <a:endParaRPr lang="en-US" dirty="0"/>
          </a:p>
        </p:txBody>
      </p:sp>
      <p:sp>
        <p:nvSpPr>
          <p:cNvPr id="3" name="Content Placeholder 2">
            <a:extLst>
              <a:ext uri="{FF2B5EF4-FFF2-40B4-BE49-F238E27FC236}">
                <a16:creationId xmlns:a16="http://schemas.microsoft.com/office/drawing/2014/main" id="{30064431-503B-6D34-1DFB-C293F3061A7F}"/>
              </a:ext>
            </a:extLst>
          </p:cNvPr>
          <p:cNvSpPr>
            <a:spLocks noGrp="1"/>
          </p:cNvSpPr>
          <p:nvPr>
            <p:ph sz="half" idx="13"/>
          </p:nvPr>
        </p:nvSpPr>
        <p:spPr>
          <a:xfrm>
            <a:off x="945931" y="1395253"/>
            <a:ext cx="10264031" cy="4248801"/>
          </a:xfrm>
          <a:solidFill>
            <a:schemeClr val="bg1"/>
          </a:solidFill>
        </p:spPr>
        <p:txBody>
          <a:bodyPr>
            <a:normAutofit lnSpcReduction="10000"/>
          </a:bodyPr>
          <a:lstStyle/>
          <a:p>
            <a:endParaRPr lang="en-US" dirty="0"/>
          </a:p>
          <a:p>
            <a:endParaRPr lang="en-US" dirty="0"/>
          </a:p>
          <a:p>
            <a:r>
              <a:rPr lang="en-US" sz="4000" dirty="0"/>
              <a:t>This finding highlights a significant digital divide that poses major challenges for residents, particularly those in disadvantaged areas, requiring urgent action from Ashfield City Council</a:t>
            </a:r>
          </a:p>
          <a:p>
            <a:r>
              <a:rPr lang="en-US" sz="4000" dirty="0"/>
              <a:t>.</a:t>
            </a:r>
          </a:p>
          <a:p>
            <a:endParaRPr lang="en-US" dirty="0"/>
          </a:p>
          <a:p>
            <a:endParaRPr lang="en-US" dirty="0"/>
          </a:p>
        </p:txBody>
      </p:sp>
    </p:spTree>
    <p:custDataLst>
      <p:tags r:id="rId1"/>
    </p:custDataLst>
    <p:extLst>
      <p:ext uri="{BB962C8B-B14F-4D97-AF65-F5344CB8AC3E}">
        <p14:creationId xmlns:p14="http://schemas.microsoft.com/office/powerpoint/2010/main" val="341029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p:cTn id="1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63DAC-E212-CCC8-5A0C-2A46D8805A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587E3F-3750-68CE-D173-4050B4898A38}"/>
              </a:ext>
            </a:extLst>
          </p:cNvPr>
          <p:cNvSpPr>
            <a:spLocks noGrp="1"/>
          </p:cNvSpPr>
          <p:nvPr>
            <p:ph type="title"/>
          </p:nvPr>
        </p:nvSpPr>
        <p:spPr>
          <a:xfrm>
            <a:off x="1188720" y="231581"/>
            <a:ext cx="9906000" cy="1052528"/>
          </a:xfrm>
          <a:noFill/>
        </p:spPr>
        <p:txBody>
          <a:bodyPr/>
          <a:lstStyle/>
          <a:p>
            <a:r>
              <a:rPr lang="en-AU" b="1" dirty="0">
                <a:solidFill>
                  <a:srgbClr val="FF0000"/>
                </a:solidFill>
              </a:rPr>
              <a:t>Summary of the problem situation</a:t>
            </a:r>
            <a:endParaRPr lang="en-US" dirty="0"/>
          </a:p>
        </p:txBody>
      </p:sp>
      <p:sp>
        <p:nvSpPr>
          <p:cNvPr id="3" name="Content Placeholder 2">
            <a:extLst>
              <a:ext uri="{FF2B5EF4-FFF2-40B4-BE49-F238E27FC236}">
                <a16:creationId xmlns:a16="http://schemas.microsoft.com/office/drawing/2014/main" id="{F62ECED5-7470-3054-A9B5-502459F375DF}"/>
              </a:ext>
            </a:extLst>
          </p:cNvPr>
          <p:cNvSpPr>
            <a:spLocks noGrp="1"/>
          </p:cNvSpPr>
          <p:nvPr>
            <p:ph sz="half" idx="13"/>
          </p:nvPr>
        </p:nvSpPr>
        <p:spPr>
          <a:xfrm>
            <a:off x="945931" y="1395253"/>
            <a:ext cx="10264031" cy="4248801"/>
          </a:xfrm>
          <a:solidFill>
            <a:schemeClr val="bg1"/>
          </a:solidFill>
        </p:spPr>
        <p:txBody>
          <a:bodyPr>
            <a:normAutofit lnSpcReduction="10000"/>
          </a:bodyPr>
          <a:lstStyle/>
          <a:p>
            <a:endParaRPr lang="en-US" dirty="0"/>
          </a:p>
          <a:p>
            <a:endParaRPr lang="en-US" dirty="0"/>
          </a:p>
          <a:p>
            <a:r>
              <a:rPr lang="en-US" sz="4000" b="1" dirty="0"/>
              <a:t>According to the UK Office for National Statistics, the digital divide still affects 6% of the UK population in 2021, with economically disadvantaged communities disproportionately affected.</a:t>
            </a:r>
          </a:p>
          <a:p>
            <a:r>
              <a:rPr lang="en-US" sz="4000" dirty="0"/>
              <a:t>.</a:t>
            </a:r>
          </a:p>
          <a:p>
            <a:endParaRPr lang="en-US" dirty="0"/>
          </a:p>
          <a:p>
            <a:endParaRPr lang="en-US" dirty="0"/>
          </a:p>
        </p:txBody>
      </p:sp>
    </p:spTree>
    <p:custDataLst>
      <p:tags r:id="rId1"/>
    </p:custDataLst>
    <p:extLst>
      <p:ext uri="{BB962C8B-B14F-4D97-AF65-F5344CB8AC3E}">
        <p14:creationId xmlns:p14="http://schemas.microsoft.com/office/powerpoint/2010/main" val="154500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p:cTn id="1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809A4-5AA3-DAAA-3FCD-830E68E15E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31761-B4D5-895E-4C65-73CDD66F8342}"/>
              </a:ext>
            </a:extLst>
          </p:cNvPr>
          <p:cNvSpPr>
            <a:spLocks noGrp="1"/>
          </p:cNvSpPr>
          <p:nvPr>
            <p:ph type="title"/>
          </p:nvPr>
        </p:nvSpPr>
        <p:spPr>
          <a:xfrm>
            <a:off x="1188720" y="231581"/>
            <a:ext cx="9906000" cy="1052528"/>
          </a:xfrm>
          <a:noFill/>
        </p:spPr>
        <p:txBody>
          <a:bodyPr/>
          <a:lstStyle/>
          <a:p>
            <a:r>
              <a:rPr lang="en-AU" b="1" dirty="0">
                <a:solidFill>
                  <a:srgbClr val="FF0000"/>
                </a:solidFill>
              </a:rPr>
              <a:t>Summary of the problem situation</a:t>
            </a:r>
            <a:endParaRPr lang="en-US" dirty="0"/>
          </a:p>
        </p:txBody>
      </p:sp>
      <p:sp>
        <p:nvSpPr>
          <p:cNvPr id="4" name="Content Placeholder 3">
            <a:extLst>
              <a:ext uri="{FF2B5EF4-FFF2-40B4-BE49-F238E27FC236}">
                <a16:creationId xmlns:a16="http://schemas.microsoft.com/office/drawing/2014/main" id="{4AA0D5EB-7412-3EF7-0367-4103BD4F5F7F}"/>
              </a:ext>
            </a:extLst>
          </p:cNvPr>
          <p:cNvSpPr>
            <a:spLocks noGrp="1"/>
          </p:cNvSpPr>
          <p:nvPr>
            <p:ph sz="half" idx="14"/>
          </p:nvPr>
        </p:nvSpPr>
        <p:spPr>
          <a:xfrm>
            <a:off x="858749" y="1923836"/>
            <a:ext cx="9384586" cy="3010328"/>
          </a:xfrm>
          <a:solidFill>
            <a:schemeClr val="bg1"/>
          </a:solidFill>
        </p:spPr>
        <p:txBody>
          <a:bodyPr>
            <a:normAutofit/>
          </a:bodyPr>
          <a:lstStyle/>
          <a:p>
            <a:endParaRPr lang="en-US" dirty="0"/>
          </a:p>
          <a:p>
            <a:r>
              <a:rPr lang="en-US" sz="3600" dirty="0"/>
              <a:t>We will propose to the City Council an innovative solution to reduce the digital divide in disadvantaged neighborhoods</a:t>
            </a:r>
          </a:p>
          <a:p>
            <a:endParaRPr lang="en-US" sz="2400" b="1" dirty="0"/>
          </a:p>
        </p:txBody>
      </p:sp>
    </p:spTree>
    <p:custDataLst>
      <p:tags r:id="rId1"/>
    </p:custDataLst>
    <p:extLst>
      <p:ext uri="{BB962C8B-B14F-4D97-AF65-F5344CB8AC3E}">
        <p14:creationId xmlns:p14="http://schemas.microsoft.com/office/powerpoint/2010/main" val="260053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C27C8-165C-5513-DB4B-9D840097C545}"/>
              </a:ext>
            </a:extLst>
          </p:cNvPr>
          <p:cNvSpPr>
            <a:spLocks noGrp="1"/>
          </p:cNvSpPr>
          <p:nvPr>
            <p:ph type="title"/>
          </p:nvPr>
        </p:nvSpPr>
        <p:spPr>
          <a:noFill/>
        </p:spPr>
        <p:txBody>
          <a:bodyPr/>
          <a:lstStyle/>
          <a:p>
            <a:r>
              <a:rPr lang="fr-FR" b="1" dirty="0"/>
              <a:t>Root </a:t>
            </a:r>
            <a:r>
              <a:rPr lang="fr-FR" b="1" dirty="0" err="1"/>
              <a:t>definition</a:t>
            </a:r>
            <a:r>
              <a:rPr lang="fr-FR" b="1" dirty="0"/>
              <a:t> of relevant </a:t>
            </a:r>
            <a:r>
              <a:rPr lang="fr-FR" b="1" dirty="0" err="1"/>
              <a:t>systems</a:t>
            </a:r>
            <a:endParaRPr lang="en-US" b="1" dirty="0"/>
          </a:p>
        </p:txBody>
      </p:sp>
      <p:sp>
        <p:nvSpPr>
          <p:cNvPr id="4" name="Content Placeholder 3">
            <a:extLst>
              <a:ext uri="{FF2B5EF4-FFF2-40B4-BE49-F238E27FC236}">
                <a16:creationId xmlns:a16="http://schemas.microsoft.com/office/drawing/2014/main" id="{83302BFD-960F-CBB3-E984-CDC12813A10C}"/>
              </a:ext>
            </a:extLst>
          </p:cNvPr>
          <p:cNvSpPr>
            <a:spLocks noGrp="1"/>
          </p:cNvSpPr>
          <p:nvPr>
            <p:ph sz="half" idx="15"/>
          </p:nvPr>
        </p:nvSpPr>
        <p:spPr>
          <a:noFill/>
        </p:spPr>
        <p:txBody>
          <a:bodyPr>
            <a:normAutofit/>
          </a:bodyPr>
          <a:lstStyle/>
          <a:p>
            <a:pPr marL="0" indent="0">
              <a:buNone/>
            </a:pPr>
            <a:r>
              <a:rPr lang="en-US" dirty="0"/>
              <a:t>Jan van Dijk, (2020) contends that the digital divide results from the interplay of various systems, rather than being a standalone issue.</a:t>
            </a:r>
          </a:p>
        </p:txBody>
      </p:sp>
      <p:sp>
        <p:nvSpPr>
          <p:cNvPr id="3" name="Content Placeholder 2">
            <a:extLst>
              <a:ext uri="{FF2B5EF4-FFF2-40B4-BE49-F238E27FC236}">
                <a16:creationId xmlns:a16="http://schemas.microsoft.com/office/drawing/2014/main" id="{FACE640F-7F5A-BDB7-205D-765FA80B6796}"/>
              </a:ext>
            </a:extLst>
          </p:cNvPr>
          <p:cNvSpPr>
            <a:spLocks noGrp="1"/>
          </p:cNvSpPr>
          <p:nvPr>
            <p:ph sz="half" idx="14"/>
          </p:nvPr>
        </p:nvSpPr>
        <p:spPr>
          <a:noFill/>
        </p:spPr>
        <p:txBody>
          <a:bodyPr>
            <a:normAutofit/>
          </a:bodyPr>
          <a:lstStyle/>
          <a:p>
            <a:r>
              <a:rPr lang="en-CA" b="1" dirty="0"/>
              <a:t>1.- Digital infrastructure System</a:t>
            </a:r>
            <a:r>
              <a:rPr lang="en-CA" dirty="0"/>
              <a:t> </a:t>
            </a:r>
          </a:p>
          <a:p>
            <a:r>
              <a:rPr lang="en-CA" b="1" dirty="0"/>
              <a:t>2.- Digital skills system</a:t>
            </a:r>
          </a:p>
          <a:p>
            <a:r>
              <a:rPr lang="en-CA" b="1" dirty="0"/>
              <a:t>3.- Socio-economic system: </a:t>
            </a:r>
            <a:endParaRPr lang="en-US" b="1" dirty="0"/>
          </a:p>
          <a:p>
            <a:r>
              <a:rPr lang="en-CA" b="1" dirty="0"/>
              <a:t>4. - Political and regulatory system</a:t>
            </a:r>
            <a:endParaRPr lang="en-US" b="1" dirty="0"/>
          </a:p>
          <a:p>
            <a:endParaRPr lang="en-US" dirty="0"/>
          </a:p>
        </p:txBody>
      </p:sp>
    </p:spTree>
    <p:custDataLst>
      <p:tags r:id="rId1"/>
    </p:custDataLst>
    <p:extLst>
      <p:ext uri="{BB962C8B-B14F-4D97-AF65-F5344CB8AC3E}">
        <p14:creationId xmlns:p14="http://schemas.microsoft.com/office/powerpoint/2010/main" val="72960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A15DE-D135-0710-9984-A0A55E960CB0}"/>
              </a:ext>
            </a:extLst>
          </p:cNvPr>
          <p:cNvSpPr>
            <a:spLocks noGrp="1"/>
          </p:cNvSpPr>
          <p:nvPr>
            <p:ph type="title"/>
          </p:nvPr>
        </p:nvSpPr>
        <p:spPr>
          <a:noFill/>
        </p:spPr>
        <p:txBody>
          <a:bodyPr/>
          <a:lstStyle/>
          <a:p>
            <a:r>
              <a:rPr lang="fr-FR" dirty="0"/>
              <a:t>CATWOE </a:t>
            </a:r>
            <a:r>
              <a:rPr lang="fr-FR" dirty="0" err="1"/>
              <a:t>Analysis</a:t>
            </a:r>
            <a:endParaRPr lang="en-US" dirty="0"/>
          </a:p>
        </p:txBody>
      </p:sp>
      <p:sp>
        <p:nvSpPr>
          <p:cNvPr id="3" name="Content Placeholder 2">
            <a:extLst>
              <a:ext uri="{FF2B5EF4-FFF2-40B4-BE49-F238E27FC236}">
                <a16:creationId xmlns:a16="http://schemas.microsoft.com/office/drawing/2014/main" id="{ECC8AA23-D8D0-93BE-5C5F-103A750B0D2F}"/>
              </a:ext>
            </a:extLst>
          </p:cNvPr>
          <p:cNvSpPr>
            <a:spLocks noGrp="1"/>
          </p:cNvSpPr>
          <p:nvPr>
            <p:ph sz="half" idx="1"/>
          </p:nvPr>
        </p:nvSpPr>
        <p:spPr>
          <a:noFill/>
        </p:spPr>
        <p:txBody>
          <a:bodyPr vert="horz" lIns="91440" tIns="45720" rIns="91440" bIns="45720" rtlCol="0" anchor="t">
            <a:normAutofit/>
          </a:bodyPr>
          <a:lstStyle/>
          <a:p>
            <a:r>
              <a:rPr lang="en-US" dirty="0"/>
              <a:t>C - Regions experiencing the digital divide, including residents, communities, and businesses.</a:t>
            </a:r>
          </a:p>
          <a:p>
            <a:r>
              <a:rPr lang="en-US" dirty="0"/>
              <a:t>A - The Ashfield Municipal Council is actively engaged in addressing the digital divide.</a:t>
            </a:r>
          </a:p>
          <a:p>
            <a:r>
              <a:rPr lang="en-US" dirty="0"/>
              <a:t>T - Reducing the digital divide involves providing access to technological infrastructure, supporting skills development, and promoting social inclusion.</a:t>
            </a:r>
          </a:p>
        </p:txBody>
      </p:sp>
      <p:pic>
        <p:nvPicPr>
          <p:cNvPr id="20" name="Picture Placeholder 19" descr="City lights at night">
            <a:extLst>
              <a:ext uri="{FF2B5EF4-FFF2-40B4-BE49-F238E27FC236}">
                <a16:creationId xmlns:a16="http://schemas.microsoft.com/office/drawing/2014/main" id="{E5D7764F-CE06-1A00-3555-ACAE6ACDFE10}"/>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52" b="52"/>
          <a:stretch/>
        </p:blipFill>
        <p:spPr/>
      </p:pic>
    </p:spTree>
    <p:custDataLst>
      <p:tags r:id="rId1"/>
    </p:custDataLst>
    <p:extLst>
      <p:ext uri="{BB962C8B-B14F-4D97-AF65-F5344CB8AC3E}">
        <p14:creationId xmlns:p14="http://schemas.microsoft.com/office/powerpoint/2010/main" val="2737241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additive="base">
                                        <p:cTn id="2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D9EF4-E0DD-E2C6-3A65-75EE1E9F36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1E3CA2-6EC5-6A58-3C70-2B1298EA9176}"/>
              </a:ext>
            </a:extLst>
          </p:cNvPr>
          <p:cNvSpPr>
            <a:spLocks noGrp="1"/>
          </p:cNvSpPr>
          <p:nvPr>
            <p:ph type="title"/>
          </p:nvPr>
        </p:nvSpPr>
        <p:spPr>
          <a:noFill/>
        </p:spPr>
        <p:txBody>
          <a:bodyPr/>
          <a:lstStyle/>
          <a:p>
            <a:r>
              <a:rPr lang="fr-FR" dirty="0"/>
              <a:t>CATWOE </a:t>
            </a:r>
            <a:r>
              <a:rPr lang="fr-FR" dirty="0" err="1"/>
              <a:t>Analysis</a:t>
            </a:r>
            <a:endParaRPr lang="en-US" dirty="0"/>
          </a:p>
        </p:txBody>
      </p:sp>
      <p:sp>
        <p:nvSpPr>
          <p:cNvPr id="3" name="Content Placeholder 2">
            <a:extLst>
              <a:ext uri="{FF2B5EF4-FFF2-40B4-BE49-F238E27FC236}">
                <a16:creationId xmlns:a16="http://schemas.microsoft.com/office/drawing/2014/main" id="{1F32A784-3183-FECF-221F-AFBC82947F93}"/>
              </a:ext>
            </a:extLst>
          </p:cNvPr>
          <p:cNvSpPr>
            <a:spLocks noGrp="1"/>
          </p:cNvSpPr>
          <p:nvPr>
            <p:ph sz="half" idx="1"/>
          </p:nvPr>
        </p:nvSpPr>
        <p:spPr>
          <a:noFill/>
        </p:spPr>
        <p:txBody>
          <a:bodyPr vert="horz" lIns="91440" tIns="45720" rIns="91440" bIns="45720" rtlCol="0" anchor="t">
            <a:normAutofit/>
          </a:bodyPr>
          <a:lstStyle/>
          <a:p>
            <a:r>
              <a:rPr lang="en-US" dirty="0"/>
              <a:t>W - The digital divide is often associated with social and economic inequalities. </a:t>
            </a:r>
          </a:p>
          <a:p>
            <a:r>
              <a:rPr lang="en-US" dirty="0"/>
              <a:t>O - The owners of telecommunications companies, telecom operators, Internet providers, online service providers, educational institutions, and the municipal council as a representative of the government. </a:t>
            </a:r>
          </a:p>
          <a:p>
            <a:r>
              <a:rPr lang="en-US" dirty="0"/>
              <a:t>E - The social, economic, political, and technological context in which the digital divide is observed.</a:t>
            </a:r>
          </a:p>
          <a:p>
            <a:endParaRPr lang="en-US" dirty="0"/>
          </a:p>
        </p:txBody>
      </p:sp>
      <p:pic>
        <p:nvPicPr>
          <p:cNvPr id="20" name="Picture Placeholder 19" descr="City lights at night">
            <a:extLst>
              <a:ext uri="{FF2B5EF4-FFF2-40B4-BE49-F238E27FC236}">
                <a16:creationId xmlns:a16="http://schemas.microsoft.com/office/drawing/2014/main" id="{057903C6-6B55-129C-E211-CA1900709CCD}"/>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52" b="52"/>
          <a:stretch/>
        </p:blipFill>
        <p:spPr/>
      </p:pic>
    </p:spTree>
    <p:custDataLst>
      <p:tags r:id="rId1"/>
    </p:custDataLst>
    <p:extLst>
      <p:ext uri="{BB962C8B-B14F-4D97-AF65-F5344CB8AC3E}">
        <p14:creationId xmlns:p14="http://schemas.microsoft.com/office/powerpoint/2010/main" val="298045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additive="base">
                                        <p:cTn id="2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45968-70F7-0180-6448-3547E442EF4A}"/>
              </a:ext>
            </a:extLst>
          </p:cNvPr>
          <p:cNvSpPr>
            <a:spLocks noGrp="1"/>
          </p:cNvSpPr>
          <p:nvPr>
            <p:ph type="title"/>
          </p:nvPr>
        </p:nvSpPr>
        <p:spPr>
          <a:noFill/>
        </p:spPr>
        <p:txBody>
          <a:bodyPr>
            <a:noAutofit/>
          </a:bodyPr>
          <a:lstStyle/>
          <a:p>
            <a:r>
              <a:rPr lang="en-US" b="1" dirty="0"/>
              <a:t>Interactions between systems: </a:t>
            </a:r>
          </a:p>
        </p:txBody>
      </p:sp>
      <p:sp>
        <p:nvSpPr>
          <p:cNvPr id="8" name="Content Placeholder 7">
            <a:extLst>
              <a:ext uri="{FF2B5EF4-FFF2-40B4-BE49-F238E27FC236}">
                <a16:creationId xmlns:a16="http://schemas.microsoft.com/office/drawing/2014/main" id="{215CE58D-2739-522B-7C3A-6A7C985360C0}"/>
              </a:ext>
            </a:extLst>
          </p:cNvPr>
          <p:cNvSpPr>
            <a:spLocks noGrp="1"/>
          </p:cNvSpPr>
          <p:nvPr>
            <p:ph sz="half" idx="1"/>
          </p:nvPr>
        </p:nvSpPr>
        <p:spPr>
          <a:xfrm>
            <a:off x="838200" y="1721545"/>
            <a:ext cx="2816352" cy="3621017"/>
          </a:xfrm>
          <a:solidFill>
            <a:schemeClr val="bg1"/>
          </a:solidFill>
        </p:spPr>
        <p:txBody>
          <a:bodyPr vert="horz" lIns="91440" tIns="45720" rIns="91440" bIns="45720" rtlCol="0" anchor="t">
            <a:normAutofit/>
          </a:bodyPr>
          <a:lstStyle/>
          <a:p>
            <a:endParaRPr lang="en-CA" b="1" dirty="0"/>
          </a:p>
          <a:p>
            <a:endParaRPr lang="en-CA" b="1" dirty="0"/>
          </a:p>
          <a:p>
            <a:r>
              <a:rPr lang="en-CA" b="1" dirty="0"/>
              <a:t>1.- Digital infrastructure System</a:t>
            </a:r>
            <a:r>
              <a:rPr lang="en-CA" dirty="0"/>
              <a:t> </a:t>
            </a:r>
          </a:p>
          <a:p>
            <a:r>
              <a:rPr lang="en-CA" b="1" dirty="0"/>
              <a:t>2.- Digital skills system</a:t>
            </a:r>
          </a:p>
          <a:p>
            <a:r>
              <a:rPr lang="en-CA" b="1" dirty="0"/>
              <a:t>3.- Socio-economic system: </a:t>
            </a:r>
            <a:endParaRPr lang="en-US" b="1" dirty="0"/>
          </a:p>
          <a:p>
            <a:r>
              <a:rPr lang="en-CA" b="1" dirty="0"/>
              <a:t>4. - Political and regulatory system</a:t>
            </a:r>
            <a:endParaRPr lang="en-US" b="1" dirty="0"/>
          </a:p>
          <a:p>
            <a:endParaRPr lang="en-US" dirty="0"/>
          </a:p>
        </p:txBody>
      </p:sp>
      <p:sp>
        <p:nvSpPr>
          <p:cNvPr id="9" name="Content Placeholder 7">
            <a:extLst>
              <a:ext uri="{FF2B5EF4-FFF2-40B4-BE49-F238E27FC236}">
                <a16:creationId xmlns:a16="http://schemas.microsoft.com/office/drawing/2014/main" id="{7D6533E7-3E5B-7620-F0AB-3FAD113D8EB7}"/>
              </a:ext>
            </a:extLst>
          </p:cNvPr>
          <p:cNvSpPr>
            <a:spLocks noGrp="1"/>
          </p:cNvSpPr>
          <p:nvPr>
            <p:ph sz="half" idx="1"/>
          </p:nvPr>
        </p:nvSpPr>
        <p:spPr>
          <a:xfrm>
            <a:off x="4109014" y="1834561"/>
            <a:ext cx="7059591" cy="4227192"/>
          </a:xfrm>
          <a:solidFill>
            <a:schemeClr val="bg1"/>
          </a:solidFill>
        </p:spPr>
        <p:txBody>
          <a:bodyPr vert="horz" lIns="91440" tIns="45720" rIns="91440" bIns="45720" rtlCol="0" anchor="t">
            <a:normAutofit/>
          </a:bodyPr>
          <a:lstStyle/>
          <a:p>
            <a:r>
              <a:rPr lang="en-US" dirty="0"/>
              <a:t>Limited investment in digital infrastructure by Internet service providers may impede access to the Internet and online services in regions with low payment capacity, thereby reducing opportunities for education and training.</a:t>
            </a:r>
          </a:p>
          <a:p>
            <a:r>
              <a:rPr lang="en-US" dirty="0"/>
              <a:t>Similarly, limited digital skills may restrict access to job opportunities. </a:t>
            </a:r>
          </a:p>
          <a:p>
            <a:r>
              <a:rPr lang="en-US" dirty="0"/>
              <a:t>These outcomes may stem from decisions made within the political and regulatory framework, which are responsible for implementing targeted strategies. </a:t>
            </a:r>
          </a:p>
          <a:p>
            <a:r>
              <a:rPr lang="en-US" dirty="0"/>
              <a:t>Such measures include allocating resources to infrastructure development especially in rural and underserved regions initiating reforms that foster competition and stimulate investment in infrastructure (including the expansion of broadband networks) and providing support to disadvantaged groups through subsidies for devices, services, and technology training programs.</a:t>
            </a:r>
          </a:p>
        </p:txBody>
      </p:sp>
    </p:spTree>
    <p:custDataLst>
      <p:tags r:id="rId1"/>
    </p:custDataLst>
    <p:extLst>
      <p:ext uri="{BB962C8B-B14F-4D97-AF65-F5344CB8AC3E}">
        <p14:creationId xmlns:p14="http://schemas.microsoft.com/office/powerpoint/2010/main" val="4259977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 calcmode="lin" valueType="num">
                                      <p:cBhvr additive="base">
                                        <p:cTn id="1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 calcmode="lin" valueType="num">
                                      <p:cBhvr additive="base">
                                        <p:cTn id="17"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 calcmode="lin" valueType="num">
                                      <p:cBhvr additive="base">
                                        <p:cTn id="2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xEl>
                                              <p:pRg st="5" end="5"/>
                                            </p:txEl>
                                          </p:spTgt>
                                        </p:tgtEl>
                                        <p:attrNameLst>
                                          <p:attrName>style.visibility</p:attrName>
                                        </p:attrNameLst>
                                      </p:cBhvr>
                                      <p:to>
                                        <p:strVal val="visible"/>
                                      </p:to>
                                    </p:set>
                                    <p:anim calcmode="lin" valueType="num">
                                      <p:cBhvr additive="base">
                                        <p:cTn id="29"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 calcmode="lin" valueType="num">
                                      <p:cBhvr>
                                        <p:cTn id="35"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9">
                                            <p:txEl>
                                              <p:pRg st="1" end="1"/>
                                            </p:txEl>
                                          </p:spTgt>
                                        </p:tgtEl>
                                        <p:attrNameLst>
                                          <p:attrName>style.visibility</p:attrName>
                                        </p:attrNameLst>
                                      </p:cBhvr>
                                      <p:to>
                                        <p:strVal val="visible"/>
                                      </p:to>
                                    </p:set>
                                    <p:anim calcmode="lin" valueType="num">
                                      <p:cBhvr>
                                        <p:cTn id="42"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43"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44" dur="500"/>
                                        <p:tgtEl>
                                          <p:spTgt spid="9">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9">
                                            <p:txEl>
                                              <p:pRg st="2" end="2"/>
                                            </p:txEl>
                                          </p:spTgt>
                                        </p:tgtEl>
                                        <p:attrNameLst>
                                          <p:attrName>style.visibility</p:attrName>
                                        </p:attrNameLst>
                                      </p:cBhvr>
                                      <p:to>
                                        <p:strVal val="visible"/>
                                      </p:to>
                                    </p:set>
                                    <p:anim calcmode="lin" valueType="num">
                                      <p:cBhvr>
                                        <p:cTn id="49"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50"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51" dur="500"/>
                                        <p:tgtEl>
                                          <p:spTgt spid="9">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9">
                                            <p:txEl>
                                              <p:pRg st="3" end="3"/>
                                            </p:txEl>
                                          </p:spTgt>
                                        </p:tgtEl>
                                        <p:attrNameLst>
                                          <p:attrName>style.visibility</p:attrName>
                                        </p:attrNameLst>
                                      </p:cBhvr>
                                      <p:to>
                                        <p:strVal val="visible"/>
                                      </p:to>
                                    </p:set>
                                    <p:anim calcmode="lin" valueType="num">
                                      <p:cBhvr>
                                        <p:cTn id="56"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57"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58"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30A76-B788-B363-104E-266B7C7F7208}"/>
              </a:ext>
            </a:extLst>
          </p:cNvPr>
          <p:cNvSpPr>
            <a:spLocks noGrp="1"/>
          </p:cNvSpPr>
          <p:nvPr>
            <p:ph type="title"/>
          </p:nvPr>
        </p:nvSpPr>
        <p:spPr>
          <a:noFill/>
        </p:spPr>
        <p:txBody>
          <a:bodyPr/>
          <a:lstStyle/>
          <a:p>
            <a:r>
              <a:rPr lang="en-US" b="1" dirty="0"/>
              <a:t>Interactions between systems: </a:t>
            </a:r>
          </a:p>
        </p:txBody>
      </p:sp>
      <p:sp>
        <p:nvSpPr>
          <p:cNvPr id="3" name="Content Placeholder 2">
            <a:extLst>
              <a:ext uri="{FF2B5EF4-FFF2-40B4-BE49-F238E27FC236}">
                <a16:creationId xmlns:a16="http://schemas.microsoft.com/office/drawing/2014/main" id="{05948542-FCE1-3AE6-C6C9-17975609DF70}"/>
              </a:ext>
            </a:extLst>
          </p:cNvPr>
          <p:cNvSpPr>
            <a:spLocks noGrp="1"/>
          </p:cNvSpPr>
          <p:nvPr>
            <p:ph sz="half" idx="14"/>
          </p:nvPr>
        </p:nvSpPr>
        <p:spPr>
          <a:noFill/>
        </p:spPr>
        <p:txBody>
          <a:bodyPr vert="horz" lIns="91440" tIns="45720" rIns="91440" bIns="45720" rtlCol="0" anchor="t">
            <a:normAutofit/>
          </a:bodyPr>
          <a:lstStyle/>
          <a:p>
            <a:endParaRPr lang="en-US" dirty="0"/>
          </a:p>
          <a:p>
            <a:endParaRPr lang="en-US" dirty="0"/>
          </a:p>
          <a:p>
            <a:r>
              <a:rPr lang="en-US" sz="2400" dirty="0"/>
              <a:t>Reducing the digital divide needs a systemic approach that considers how different systems interact. CATWOE analysis helps pinpoint key challenges and inform strategies for digital inclusion.</a:t>
            </a:r>
          </a:p>
          <a:p>
            <a:pPr lvl="1"/>
            <a:endParaRPr lang="en-US" dirty="0"/>
          </a:p>
        </p:txBody>
      </p:sp>
      <p:sp>
        <p:nvSpPr>
          <p:cNvPr id="4" name="Content Placeholder 3">
            <a:extLst>
              <a:ext uri="{FF2B5EF4-FFF2-40B4-BE49-F238E27FC236}">
                <a16:creationId xmlns:a16="http://schemas.microsoft.com/office/drawing/2014/main" id="{3EE67564-0457-E486-97D0-8109D2C97B3F}"/>
              </a:ext>
            </a:extLst>
          </p:cNvPr>
          <p:cNvSpPr>
            <a:spLocks noGrp="1"/>
          </p:cNvSpPr>
          <p:nvPr>
            <p:ph sz="half" idx="2"/>
          </p:nvPr>
        </p:nvSpPr>
        <p:spPr>
          <a:xfrm>
            <a:off x="7612284" y="1802735"/>
            <a:ext cx="3436716" cy="4297680"/>
          </a:xfrm>
          <a:noFill/>
        </p:spPr>
        <p:txBody>
          <a:bodyPr>
            <a:normAutofit/>
          </a:bodyPr>
          <a:lstStyle/>
          <a:p>
            <a:endParaRPr lang="en-US" dirty="0"/>
          </a:p>
          <a:p>
            <a:r>
              <a:rPr lang="en-US" dirty="0"/>
              <a:t>In summary, the digital divide is a complex problem with ramifications in multiple interconnected systems. The CATWOE analysis of these systems and the visual representation of interactions through conceptual models are key steps to understanding and addressing this challenge. It allows for the following action possibilities: </a:t>
            </a:r>
          </a:p>
        </p:txBody>
      </p:sp>
    </p:spTree>
    <p:custDataLst>
      <p:tags r:id="rId1"/>
    </p:custDataLst>
    <p:extLst>
      <p:ext uri="{BB962C8B-B14F-4D97-AF65-F5344CB8AC3E}">
        <p14:creationId xmlns:p14="http://schemas.microsoft.com/office/powerpoint/2010/main" val="64377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p:cTn id="1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C59F6-9B22-C211-4B4C-A2FD4B914C46}"/>
              </a:ext>
            </a:extLst>
          </p:cNvPr>
          <p:cNvSpPr>
            <a:spLocks noGrp="1"/>
          </p:cNvSpPr>
          <p:nvPr>
            <p:ph type="title"/>
          </p:nvPr>
        </p:nvSpPr>
        <p:spPr>
          <a:noFill/>
        </p:spPr>
        <p:txBody>
          <a:bodyPr/>
          <a:lstStyle/>
          <a:p>
            <a:pPr algn="ctr"/>
            <a:r>
              <a:rPr lang="en-US" b="1" dirty="0"/>
              <a:t>conceptual models</a:t>
            </a:r>
          </a:p>
        </p:txBody>
      </p:sp>
      <p:grpSp>
        <p:nvGrpSpPr>
          <p:cNvPr id="5" name="Group 4">
            <a:extLst>
              <a:ext uri="{FF2B5EF4-FFF2-40B4-BE49-F238E27FC236}">
                <a16:creationId xmlns:a16="http://schemas.microsoft.com/office/drawing/2014/main" id="{76EE2D03-8671-EE7A-B059-BC208AB2657E}"/>
              </a:ext>
            </a:extLst>
          </p:cNvPr>
          <p:cNvGrpSpPr/>
          <p:nvPr/>
        </p:nvGrpSpPr>
        <p:grpSpPr>
          <a:xfrm>
            <a:off x="2000036" y="2154731"/>
            <a:ext cx="7726166" cy="2548538"/>
            <a:chOff x="0" y="0"/>
            <a:chExt cx="3549945" cy="1332080"/>
          </a:xfrm>
        </p:grpSpPr>
        <p:sp>
          <p:nvSpPr>
            <p:cNvPr id="6" name="Rectangle 5">
              <a:extLst>
                <a:ext uri="{FF2B5EF4-FFF2-40B4-BE49-F238E27FC236}">
                  <a16:creationId xmlns:a16="http://schemas.microsoft.com/office/drawing/2014/main" id="{51ABE325-C337-7EE6-377A-431FF854AF15}"/>
                </a:ext>
              </a:extLst>
            </p:cNvPr>
            <p:cNvSpPr/>
            <p:nvPr/>
          </p:nvSpPr>
          <p:spPr>
            <a:xfrm>
              <a:off x="1643435" y="538314"/>
              <a:ext cx="1673860" cy="5918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buNone/>
              </a:pPr>
              <a:r>
                <a:rPr lang="en-US" sz="1200">
                  <a:effectLst/>
                  <a:latin typeface="Times New Roman" panose="02020603050405020304" pitchFamily="18" charset="0"/>
                  <a:ea typeface="Times New Roman" panose="02020603050405020304" pitchFamily="18" charset="0"/>
                </a:rPr>
                <a:t>Users               Access</a:t>
              </a:r>
            </a:p>
          </p:txBody>
        </p:sp>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69D84DCD-2D24-8503-30B4-0CAF623DF19F}"/>
                    </a:ext>
                  </a:extLst>
                </p14:cNvPr>
                <p14:cNvContentPartPr/>
                <p14:nvPr/>
              </p14:nvContentPartPr>
              <p14:xfrm>
                <a:off x="2592705" y="0"/>
                <a:ext cx="957240" cy="407520"/>
              </p14:xfrm>
            </p:contentPart>
          </mc:Choice>
          <mc:Fallback xmlns="">
            <p:pic>
              <p:nvPicPr>
                <p:cNvPr id="7" name="Ink 6">
                  <a:extLst>
                    <a:ext uri="{FF2B5EF4-FFF2-40B4-BE49-F238E27FC236}">
                      <a16:creationId xmlns:a16="http://schemas.microsoft.com/office/drawing/2014/main" id="{69D84DCD-2D24-8503-30B4-0CAF623DF19F}"/>
                    </a:ext>
                  </a:extLst>
                </p:cNvPr>
                <p:cNvPicPr/>
                <p:nvPr/>
              </p:nvPicPr>
              <p:blipFill>
                <a:blip r:embed="rId5"/>
                <a:stretch>
                  <a:fillRect/>
                </a:stretch>
              </p:blipFill>
              <p:spPr>
                <a:xfrm>
                  <a:off x="2589893" y="-3198"/>
                  <a:ext cx="962865" cy="41391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99E9D1FA-5A46-CE51-B6D7-D891D7603103}"/>
                    </a:ext>
                  </a:extLst>
                </p14:cNvPr>
                <p14:cNvContentPartPr/>
                <p14:nvPr/>
              </p14:nvContentPartPr>
              <p14:xfrm>
                <a:off x="91440" y="306070"/>
                <a:ext cx="957240" cy="407520"/>
              </p14:xfrm>
            </p:contentPart>
          </mc:Choice>
          <mc:Fallback xmlns="">
            <p:pic>
              <p:nvPicPr>
                <p:cNvPr id="8" name="Ink 7">
                  <a:extLst>
                    <a:ext uri="{FF2B5EF4-FFF2-40B4-BE49-F238E27FC236}">
                      <a16:creationId xmlns:a16="http://schemas.microsoft.com/office/drawing/2014/main" id="{99E9D1FA-5A46-CE51-B6D7-D891D7603103}"/>
                    </a:ext>
                  </a:extLst>
                </p:cNvPr>
                <p:cNvPicPr/>
                <p:nvPr/>
              </p:nvPicPr>
              <p:blipFill>
                <a:blip r:embed="rId5"/>
                <a:stretch>
                  <a:fillRect/>
                </a:stretch>
              </p:blipFill>
              <p:spPr>
                <a:xfrm>
                  <a:off x="88628" y="302872"/>
                  <a:ext cx="962865" cy="413917"/>
                </a:xfrm>
                <a:prstGeom prst="rect">
                  <a:avLst/>
                </a:prstGeom>
              </p:spPr>
            </p:pic>
          </mc:Fallback>
        </mc:AlternateContent>
        <p:grpSp>
          <p:nvGrpSpPr>
            <p:cNvPr id="9" name="Group 8">
              <a:extLst>
                <a:ext uri="{FF2B5EF4-FFF2-40B4-BE49-F238E27FC236}">
                  <a16:creationId xmlns:a16="http://schemas.microsoft.com/office/drawing/2014/main" id="{0F7A0381-3926-33F0-B217-ECA39EF4F041}"/>
                </a:ext>
              </a:extLst>
            </p:cNvPr>
            <p:cNvGrpSpPr/>
            <p:nvPr/>
          </p:nvGrpSpPr>
          <p:grpSpPr>
            <a:xfrm>
              <a:off x="1323727" y="19823"/>
              <a:ext cx="1247968" cy="407520"/>
              <a:chOff x="0" y="0"/>
              <a:chExt cx="1247968" cy="407520"/>
            </a:xfrm>
          </p:grpSpPr>
          <mc:AlternateContent xmlns:mc="http://schemas.openxmlformats.org/markup-compatibility/2006" xmlns:p14="http://schemas.microsoft.com/office/powerpoint/2010/main">
            <mc:Choice Requires="p14">
              <p:contentPart p14:bwMode="auto" r:id="rId7">
                <p14:nvContentPartPr>
                  <p14:cNvPr id="14" name="Ink 13">
                    <a:extLst>
                      <a:ext uri="{FF2B5EF4-FFF2-40B4-BE49-F238E27FC236}">
                        <a16:creationId xmlns:a16="http://schemas.microsoft.com/office/drawing/2014/main" id="{5C301903-E265-7D8E-FA07-3E0F95258469}"/>
                      </a:ext>
                    </a:extLst>
                  </p14:cNvPr>
                  <p14:cNvContentPartPr/>
                  <p14:nvPr/>
                </p14:nvContentPartPr>
                <p14:xfrm>
                  <a:off x="0" y="0"/>
                  <a:ext cx="957240" cy="407520"/>
                </p14:xfrm>
              </p:contentPart>
            </mc:Choice>
            <mc:Fallback xmlns="">
              <p:pic>
                <p:nvPicPr>
                  <p:cNvPr id="14" name="Ink 13">
                    <a:extLst>
                      <a:ext uri="{FF2B5EF4-FFF2-40B4-BE49-F238E27FC236}">
                        <a16:creationId xmlns:a16="http://schemas.microsoft.com/office/drawing/2014/main" id="{5C301903-E265-7D8E-FA07-3E0F95258469}"/>
                      </a:ext>
                    </a:extLst>
                  </p:cNvPr>
                  <p:cNvPicPr/>
                  <p:nvPr/>
                </p:nvPicPr>
                <p:blipFill>
                  <a:blip r:embed="rId5"/>
                  <a:stretch>
                    <a:fillRect/>
                  </a:stretch>
                </p:blipFill>
                <p:spPr>
                  <a:xfrm>
                    <a:off x="-2812" y="-3198"/>
                    <a:ext cx="962865" cy="413917"/>
                  </a:xfrm>
                  <a:prstGeom prst="rect">
                    <a:avLst/>
                  </a:prstGeom>
                </p:spPr>
              </p:pic>
            </mc:Fallback>
          </mc:AlternateContent>
          <p:sp>
            <p:nvSpPr>
              <p:cNvPr id="15" name="Arrow: Right 14">
                <a:extLst>
                  <a:ext uri="{FF2B5EF4-FFF2-40B4-BE49-F238E27FC236}">
                    <a16:creationId xmlns:a16="http://schemas.microsoft.com/office/drawing/2014/main" id="{F25D8020-263B-E83B-0A09-AA7179BF01DE}"/>
                  </a:ext>
                </a:extLst>
              </p:cNvPr>
              <p:cNvSpPr/>
              <p:nvPr/>
            </p:nvSpPr>
            <p:spPr>
              <a:xfrm>
                <a:off x="983339" y="168523"/>
                <a:ext cx="264629"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10" name="Arrow: Down 9">
              <a:extLst>
                <a:ext uri="{FF2B5EF4-FFF2-40B4-BE49-F238E27FC236}">
                  <a16:creationId xmlns:a16="http://schemas.microsoft.com/office/drawing/2014/main" id="{0E4AC218-29D9-E851-EFD1-28D9499D8B9C}"/>
                </a:ext>
              </a:extLst>
            </p:cNvPr>
            <p:cNvSpPr/>
            <p:nvPr/>
          </p:nvSpPr>
          <p:spPr>
            <a:xfrm>
              <a:off x="3022788" y="398965"/>
              <a:ext cx="110800" cy="13934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Arrow: Right 10">
              <a:extLst>
                <a:ext uri="{FF2B5EF4-FFF2-40B4-BE49-F238E27FC236}">
                  <a16:creationId xmlns:a16="http://schemas.microsoft.com/office/drawing/2014/main" id="{6966DD63-49CE-8927-BC43-27AA6BE458F1}"/>
                </a:ext>
              </a:extLst>
            </p:cNvPr>
            <p:cNvSpPr/>
            <p:nvPr/>
          </p:nvSpPr>
          <p:spPr>
            <a:xfrm>
              <a:off x="957241" y="1074430"/>
              <a:ext cx="668526" cy="322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A45BE55E-23CA-20C7-D89F-CC896F36D953}"/>
                    </a:ext>
                  </a:extLst>
                </p14:cNvPr>
                <p14:cNvContentPartPr/>
                <p14:nvPr/>
              </p14:nvContentPartPr>
              <p14:xfrm>
                <a:off x="0" y="924560"/>
                <a:ext cx="957240" cy="407520"/>
              </p14:xfrm>
            </p:contentPart>
          </mc:Choice>
          <mc:Fallback xmlns="">
            <p:pic>
              <p:nvPicPr>
                <p:cNvPr id="12" name="Ink 11">
                  <a:extLst>
                    <a:ext uri="{FF2B5EF4-FFF2-40B4-BE49-F238E27FC236}">
                      <a16:creationId xmlns:a16="http://schemas.microsoft.com/office/drawing/2014/main" id="{A45BE55E-23CA-20C7-D89F-CC896F36D953}"/>
                    </a:ext>
                  </a:extLst>
                </p:cNvPr>
                <p:cNvPicPr/>
                <p:nvPr/>
              </p:nvPicPr>
              <p:blipFill>
                <a:blip r:embed="rId5"/>
                <a:stretch>
                  <a:fillRect/>
                </a:stretch>
              </p:blipFill>
              <p:spPr>
                <a:xfrm>
                  <a:off x="-2812" y="921362"/>
                  <a:ext cx="962865" cy="413917"/>
                </a:xfrm>
                <a:prstGeom prst="rect">
                  <a:avLst/>
                </a:prstGeom>
              </p:spPr>
            </p:pic>
          </mc:Fallback>
        </mc:AlternateContent>
        <p:sp>
          <p:nvSpPr>
            <p:cNvPr id="13" name="Arrow: Right 12">
              <a:extLst>
                <a:ext uri="{FF2B5EF4-FFF2-40B4-BE49-F238E27FC236}">
                  <a16:creationId xmlns:a16="http://schemas.microsoft.com/office/drawing/2014/main" id="{804BB6D2-DEF0-B8CE-5C8B-8F6840509E31}"/>
                </a:ext>
              </a:extLst>
            </p:cNvPr>
            <p:cNvSpPr/>
            <p:nvPr/>
          </p:nvSpPr>
          <p:spPr>
            <a:xfrm>
              <a:off x="985244" y="623625"/>
              <a:ext cx="618435"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16" name="Rectangle 15">
            <a:extLst>
              <a:ext uri="{FF2B5EF4-FFF2-40B4-BE49-F238E27FC236}">
                <a16:creationId xmlns:a16="http://schemas.microsoft.com/office/drawing/2014/main" id="{A204E09B-F12C-022F-C595-958E11AF1340}"/>
              </a:ext>
            </a:extLst>
          </p:cNvPr>
          <p:cNvSpPr/>
          <p:nvPr/>
        </p:nvSpPr>
        <p:spPr>
          <a:xfrm>
            <a:off x="2584030" y="2866303"/>
            <a:ext cx="1068512" cy="5350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Digital Skill</a:t>
            </a:r>
          </a:p>
        </p:txBody>
      </p:sp>
      <p:sp>
        <p:nvSpPr>
          <p:cNvPr id="29" name="Rectangle 28">
            <a:extLst>
              <a:ext uri="{FF2B5EF4-FFF2-40B4-BE49-F238E27FC236}">
                <a16:creationId xmlns:a16="http://schemas.microsoft.com/office/drawing/2014/main" id="{143C5405-C68A-692D-FF54-6F6141161768}"/>
              </a:ext>
            </a:extLst>
          </p:cNvPr>
          <p:cNvSpPr/>
          <p:nvPr/>
        </p:nvSpPr>
        <p:spPr>
          <a:xfrm>
            <a:off x="2499850" y="4077207"/>
            <a:ext cx="1068512" cy="5350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Socio Economic</a:t>
            </a:r>
          </a:p>
        </p:txBody>
      </p:sp>
      <p:sp>
        <p:nvSpPr>
          <p:cNvPr id="30" name="Rectangle 29">
            <a:extLst>
              <a:ext uri="{FF2B5EF4-FFF2-40B4-BE49-F238E27FC236}">
                <a16:creationId xmlns:a16="http://schemas.microsoft.com/office/drawing/2014/main" id="{049F7CEE-7C91-ADDC-9808-C38DFD946ECE}"/>
              </a:ext>
            </a:extLst>
          </p:cNvPr>
          <p:cNvSpPr/>
          <p:nvPr/>
        </p:nvSpPr>
        <p:spPr>
          <a:xfrm>
            <a:off x="5316065" y="2350555"/>
            <a:ext cx="1068512" cy="5350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Political</a:t>
            </a:r>
          </a:p>
        </p:txBody>
      </p:sp>
      <p:sp>
        <p:nvSpPr>
          <p:cNvPr id="31" name="Rectangle 30">
            <a:extLst>
              <a:ext uri="{FF2B5EF4-FFF2-40B4-BE49-F238E27FC236}">
                <a16:creationId xmlns:a16="http://schemas.microsoft.com/office/drawing/2014/main" id="{37E1EF92-761D-7A9C-AB7D-C23D0F96731C}"/>
              </a:ext>
            </a:extLst>
          </p:cNvPr>
          <p:cNvSpPr/>
          <p:nvPr/>
        </p:nvSpPr>
        <p:spPr>
          <a:xfrm>
            <a:off x="8007651" y="2268868"/>
            <a:ext cx="1383620" cy="5350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Infrastructure</a:t>
            </a:r>
          </a:p>
        </p:txBody>
      </p:sp>
      <p:sp>
        <p:nvSpPr>
          <p:cNvPr id="33" name="Arrow: Down 32">
            <a:extLst>
              <a:ext uri="{FF2B5EF4-FFF2-40B4-BE49-F238E27FC236}">
                <a16:creationId xmlns:a16="http://schemas.microsoft.com/office/drawing/2014/main" id="{CAB2CDDE-1A8C-0A93-91CF-0DD83739F8C4}"/>
              </a:ext>
            </a:extLst>
          </p:cNvPr>
          <p:cNvSpPr/>
          <p:nvPr/>
        </p:nvSpPr>
        <p:spPr>
          <a:xfrm>
            <a:off x="5776342" y="2955960"/>
            <a:ext cx="241147" cy="26659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custDataLst>
      <p:tags r:id="rId1"/>
    </p:custDataLst>
    <p:extLst>
      <p:ext uri="{BB962C8B-B14F-4D97-AF65-F5344CB8AC3E}">
        <p14:creationId xmlns:p14="http://schemas.microsoft.com/office/powerpoint/2010/main" val="360463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1000"/>
                                        <p:tgtEl>
                                          <p:spTgt spid="29"/>
                                        </p:tgtEl>
                                      </p:cBhvr>
                                    </p:animEffect>
                                    <p:anim calcmode="lin" valueType="num">
                                      <p:cBhvr>
                                        <p:cTn id="40" dur="1000" fill="hold"/>
                                        <p:tgtEl>
                                          <p:spTgt spid="29"/>
                                        </p:tgtEl>
                                        <p:attrNameLst>
                                          <p:attrName>ppt_x</p:attrName>
                                        </p:attrNameLst>
                                      </p:cBhvr>
                                      <p:tavLst>
                                        <p:tav tm="0">
                                          <p:val>
                                            <p:strVal val="#ppt_x"/>
                                          </p:val>
                                        </p:tav>
                                        <p:tav tm="100000">
                                          <p:val>
                                            <p:strVal val="#ppt_x"/>
                                          </p:val>
                                        </p:tav>
                                      </p:tavLst>
                                    </p:anim>
                                    <p:anim calcmode="lin" valueType="num">
                                      <p:cBhvr>
                                        <p:cTn id="4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animBg="1"/>
      <p:bldP spid="29" grpId="0" animBg="1"/>
      <p:bldP spid="30" grpId="0" animBg="1"/>
      <p:bldP spid="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A8ED3-7DCA-3250-153A-3F2CA8508C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477C3D-A525-4FF7-5DCB-33425BBD71D8}"/>
              </a:ext>
            </a:extLst>
          </p:cNvPr>
          <p:cNvSpPr>
            <a:spLocks noGrp="1"/>
          </p:cNvSpPr>
          <p:nvPr>
            <p:ph type="title"/>
          </p:nvPr>
        </p:nvSpPr>
        <p:spPr>
          <a:xfrm>
            <a:off x="3273052" y="185195"/>
            <a:ext cx="8446723" cy="2778722"/>
          </a:xfrm>
          <a:noFill/>
        </p:spPr>
        <p:txBody>
          <a:bodyPr/>
          <a:lstStyle/>
          <a:p>
            <a:r>
              <a:rPr lang="en-US" b="1" i="0" dirty="0">
                <a:solidFill>
                  <a:srgbClr val="FF0000"/>
                </a:solidFill>
              </a:rPr>
              <a:t>Is it Possible to reduce the digital divide on a global scale, within a specific nation, or in a community such as </a:t>
            </a:r>
            <a:r>
              <a:rPr lang="en-US" b="1" i="0" dirty="0" err="1">
                <a:solidFill>
                  <a:srgbClr val="FF0000"/>
                </a:solidFill>
              </a:rPr>
              <a:t>Asfield</a:t>
            </a:r>
            <a:r>
              <a:rPr lang="en-US" b="1" i="0" dirty="0">
                <a:solidFill>
                  <a:srgbClr val="FF0000"/>
                </a:solidFill>
              </a:rPr>
              <a:t>?</a:t>
            </a:r>
          </a:p>
        </p:txBody>
      </p:sp>
      <p:pic>
        <p:nvPicPr>
          <p:cNvPr id="24" name="Picture Placeholder 7" descr="Looking up view of tall buildings">
            <a:extLst>
              <a:ext uri="{FF2B5EF4-FFF2-40B4-BE49-F238E27FC236}">
                <a16:creationId xmlns:a16="http://schemas.microsoft.com/office/drawing/2014/main" id="{247BEA3A-F7BB-6486-8803-D235846E073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61" b="61"/>
          <a:stretch/>
        </p:blipFill>
        <p:spPr>
          <a:noFill/>
        </p:spPr>
      </p:pic>
      <p:sp>
        <p:nvSpPr>
          <p:cNvPr id="3" name="Content Placeholder 2">
            <a:extLst>
              <a:ext uri="{FF2B5EF4-FFF2-40B4-BE49-F238E27FC236}">
                <a16:creationId xmlns:a16="http://schemas.microsoft.com/office/drawing/2014/main" id="{263FCAED-9720-638E-AD31-893F57570BEF}"/>
              </a:ext>
            </a:extLst>
          </p:cNvPr>
          <p:cNvSpPr>
            <a:spLocks noGrp="1"/>
          </p:cNvSpPr>
          <p:nvPr>
            <p:ph sz="half" idx="2"/>
          </p:nvPr>
        </p:nvSpPr>
        <p:spPr>
          <a:xfrm>
            <a:off x="3273052" y="3294993"/>
            <a:ext cx="8536875" cy="3377812"/>
          </a:xfrm>
          <a:noFill/>
        </p:spPr>
        <p:txBody>
          <a:bodyPr vert="horz" lIns="91440" tIns="45720" rIns="91440" bIns="45720" rtlCol="0" anchor="t">
            <a:normAutofit/>
          </a:bodyPr>
          <a:lstStyle/>
          <a:p>
            <a:pPr lvl="6"/>
            <a:r>
              <a:rPr lang="en-US" sz="9600" b="1" dirty="0"/>
              <a:t>YES</a:t>
            </a:r>
          </a:p>
          <a:p>
            <a:r>
              <a:rPr lang="en-US" sz="2800" b="1" dirty="0">
                <a:solidFill>
                  <a:srgbClr val="002060"/>
                </a:solidFill>
              </a:rPr>
              <a:t>And this is going to be OUR INNOVATIVE SOLUTION  </a:t>
            </a:r>
          </a:p>
          <a:p>
            <a:endParaRPr lang="en-US" dirty="0"/>
          </a:p>
        </p:txBody>
      </p:sp>
    </p:spTree>
    <p:extLst>
      <p:ext uri="{BB962C8B-B14F-4D97-AF65-F5344CB8AC3E}">
        <p14:creationId xmlns:p14="http://schemas.microsoft.com/office/powerpoint/2010/main" val="1197733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BA608-526C-202E-67D8-EB0438CE31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D78871-B66A-3658-B858-4120A32BE021}"/>
              </a:ext>
            </a:extLst>
          </p:cNvPr>
          <p:cNvSpPr>
            <a:spLocks noGrp="1"/>
          </p:cNvSpPr>
          <p:nvPr>
            <p:ph type="title"/>
          </p:nvPr>
        </p:nvSpPr>
        <p:spPr>
          <a:xfrm>
            <a:off x="3273052" y="185195"/>
            <a:ext cx="8446723" cy="1027412"/>
          </a:xfrm>
          <a:noFill/>
        </p:spPr>
        <p:txBody>
          <a:bodyPr/>
          <a:lstStyle/>
          <a:p>
            <a:r>
              <a:rPr lang="en-US" sz="3200" b="1" dirty="0">
                <a:solidFill>
                  <a:srgbClr val="FF0000"/>
                </a:solidFill>
              </a:rPr>
              <a:t>What factors influence the digital divide?</a:t>
            </a:r>
            <a:endParaRPr lang="en-US" sz="3200" dirty="0">
              <a:solidFill>
                <a:srgbClr val="FF0000"/>
              </a:solidFill>
            </a:endParaRPr>
          </a:p>
        </p:txBody>
      </p:sp>
      <p:pic>
        <p:nvPicPr>
          <p:cNvPr id="24" name="Picture Placeholder 7" descr="Looking up view of tall buildings">
            <a:extLst>
              <a:ext uri="{FF2B5EF4-FFF2-40B4-BE49-F238E27FC236}">
                <a16:creationId xmlns:a16="http://schemas.microsoft.com/office/drawing/2014/main" id="{536743CA-3C4B-B7F0-9CE5-E5505E9FEA3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61" b="61"/>
          <a:stretch/>
        </p:blipFill>
        <p:spPr>
          <a:noFill/>
        </p:spPr>
      </p:pic>
      <p:sp>
        <p:nvSpPr>
          <p:cNvPr id="3" name="Content Placeholder 2">
            <a:extLst>
              <a:ext uri="{FF2B5EF4-FFF2-40B4-BE49-F238E27FC236}">
                <a16:creationId xmlns:a16="http://schemas.microsoft.com/office/drawing/2014/main" id="{618CA44A-EC71-8E8D-7A4B-5D21845E93DF}"/>
              </a:ext>
            </a:extLst>
          </p:cNvPr>
          <p:cNvSpPr>
            <a:spLocks noGrp="1"/>
          </p:cNvSpPr>
          <p:nvPr>
            <p:ph sz="half" idx="2"/>
          </p:nvPr>
        </p:nvSpPr>
        <p:spPr>
          <a:xfrm>
            <a:off x="3273052" y="1592317"/>
            <a:ext cx="8536875" cy="5265683"/>
          </a:xfrm>
          <a:noFill/>
        </p:spPr>
        <p:txBody>
          <a:bodyPr vert="horz" lIns="91440" tIns="45720" rIns="91440" bIns="45720" rtlCol="0" anchor="t">
            <a:normAutofit fontScale="85000" lnSpcReduction="10000"/>
          </a:bodyPr>
          <a:lstStyle/>
          <a:p>
            <a:r>
              <a:rPr lang="en-US" sz="2800" b="1" dirty="0"/>
              <a:t>These include:</a:t>
            </a:r>
          </a:p>
          <a:p>
            <a:r>
              <a:rPr lang="en-US" sz="2800" b="1" dirty="0"/>
              <a:t>1.- Cost of devices (Laptops, PC, Tablets, Smartphones...) ;</a:t>
            </a:r>
          </a:p>
          <a:p>
            <a:r>
              <a:rPr lang="en-US" sz="2800" b="1" dirty="0"/>
              <a:t>2.- Cost of services for connecting to the Internet (ISP- Internet Service Providers)</a:t>
            </a:r>
          </a:p>
          <a:p>
            <a:r>
              <a:rPr lang="en-US" sz="2800" b="1" dirty="0"/>
              <a:t>3.- Insufficient knowledge and skills to use the necessary devices and technologies easily</a:t>
            </a:r>
          </a:p>
          <a:p>
            <a:r>
              <a:rPr lang="en-US" sz="2800" b="1" dirty="0"/>
              <a:t> The difficulty in implementing infrastructures that facilitate the adoption of ICTs in rural areas or certain areas with Low-income households.</a:t>
            </a:r>
          </a:p>
          <a:p>
            <a:r>
              <a:rPr lang="en-US" sz="2800" b="1" dirty="0"/>
              <a:t>It is a less attractive business case for ISPs to invest in expanding their infrastructure to areas with Low-income households.</a:t>
            </a:r>
          </a:p>
          <a:p>
            <a:endParaRPr lang="en-US" dirty="0"/>
          </a:p>
        </p:txBody>
      </p:sp>
    </p:spTree>
    <p:extLst>
      <p:ext uri="{BB962C8B-B14F-4D97-AF65-F5344CB8AC3E}">
        <p14:creationId xmlns:p14="http://schemas.microsoft.com/office/powerpoint/2010/main" val="2968331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9B9C9-CCFC-B806-FA15-A03DE97FC55F}"/>
              </a:ext>
            </a:extLst>
          </p:cNvPr>
          <p:cNvSpPr>
            <a:spLocks noGrp="1"/>
          </p:cNvSpPr>
          <p:nvPr>
            <p:ph type="title"/>
          </p:nvPr>
        </p:nvSpPr>
        <p:spPr/>
        <p:txBody>
          <a:bodyPr/>
          <a:lstStyle/>
          <a:p>
            <a:r>
              <a:rPr lang="en-US" b="1" dirty="0">
                <a:solidFill>
                  <a:srgbClr val="FF0000"/>
                </a:solidFill>
              </a:rPr>
              <a:t>Innovative solution/intervention.</a:t>
            </a:r>
            <a:br>
              <a:rPr lang="en-US" b="1" dirty="0"/>
            </a:br>
            <a:endParaRPr lang="en-US" dirty="0"/>
          </a:p>
        </p:txBody>
      </p:sp>
      <p:sp>
        <p:nvSpPr>
          <p:cNvPr id="3" name="Table Placeholder 2">
            <a:extLst>
              <a:ext uri="{FF2B5EF4-FFF2-40B4-BE49-F238E27FC236}">
                <a16:creationId xmlns:a16="http://schemas.microsoft.com/office/drawing/2014/main" id="{505C12A6-4F8A-EC36-B6AC-9705430334E0}"/>
              </a:ext>
            </a:extLst>
          </p:cNvPr>
          <p:cNvSpPr>
            <a:spLocks noGrp="1"/>
          </p:cNvSpPr>
          <p:nvPr>
            <p:ph type="tbl" sz="quarter" idx="13"/>
          </p:nvPr>
        </p:nvSpPr>
        <p:spPr>
          <a:xfrm>
            <a:off x="838200" y="1588191"/>
            <a:ext cx="10515600" cy="3675944"/>
          </a:xfrm>
        </p:spPr>
        <p:txBody>
          <a:bodyPr/>
          <a:lstStyle/>
          <a:p>
            <a:endParaRPr lang="en-US"/>
          </a:p>
        </p:txBody>
      </p:sp>
      <p:sp>
        <p:nvSpPr>
          <p:cNvPr id="5" name="TextBox 4">
            <a:extLst>
              <a:ext uri="{FF2B5EF4-FFF2-40B4-BE49-F238E27FC236}">
                <a16:creationId xmlns:a16="http://schemas.microsoft.com/office/drawing/2014/main" id="{C47BE3C1-446F-CEDC-E1AE-071275AFD348}"/>
              </a:ext>
            </a:extLst>
          </p:cNvPr>
          <p:cNvSpPr txBox="1"/>
          <p:nvPr/>
        </p:nvSpPr>
        <p:spPr>
          <a:xfrm>
            <a:off x="1027416" y="1948835"/>
            <a:ext cx="9906000" cy="4524315"/>
          </a:xfrm>
          <a:prstGeom prst="rect">
            <a:avLst/>
          </a:prstGeom>
          <a:noFill/>
        </p:spPr>
        <p:txBody>
          <a:bodyPr wrap="square">
            <a:spAutoFit/>
          </a:bodyPr>
          <a:lstStyle/>
          <a:p>
            <a:r>
              <a:rPr lang="en-US" sz="3200" dirty="0">
                <a:effectLst/>
                <a:latin typeface="Times New Roman" panose="02020603050405020304" pitchFamily="18" charset="0"/>
                <a:ea typeface="Times New Roman" panose="02020603050405020304" pitchFamily="18" charset="0"/>
              </a:rPr>
              <a:t>The establishment of free access centers for the population with all the necessary equipment available 24/7, accompanied by a training program to support the use of these centers. This solution addresses economic challenges through its free service, the deficit of digital skills through the organization of continuous training sessions, and access infrastructure challenges through the permanent Internet connection availability and the uninterrupted opening of the center, accessible 24/7</a:t>
            </a:r>
            <a:endParaRPr lang="en-US" sz="3200" dirty="0"/>
          </a:p>
        </p:txBody>
      </p:sp>
    </p:spTree>
    <p:custDataLst>
      <p:tags r:id="rId1"/>
    </p:custDataLst>
    <p:extLst>
      <p:ext uri="{BB962C8B-B14F-4D97-AF65-F5344CB8AC3E}">
        <p14:creationId xmlns:p14="http://schemas.microsoft.com/office/powerpoint/2010/main" val="124292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p:cTn id="11"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6270C-D47B-651A-971B-6F3445341F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027F9-04C4-C0B6-4239-7543788DDC26}"/>
              </a:ext>
            </a:extLst>
          </p:cNvPr>
          <p:cNvSpPr>
            <a:spLocks noGrp="1"/>
          </p:cNvSpPr>
          <p:nvPr>
            <p:ph type="title"/>
          </p:nvPr>
        </p:nvSpPr>
        <p:spPr/>
        <p:txBody>
          <a:bodyPr/>
          <a:lstStyle/>
          <a:p>
            <a:r>
              <a:rPr lang="en-US" b="1" dirty="0">
                <a:solidFill>
                  <a:srgbClr val="FF0000"/>
                </a:solidFill>
              </a:rPr>
              <a:t>Innovative solution/intervention.</a:t>
            </a:r>
            <a:br>
              <a:rPr lang="en-US" b="1" dirty="0"/>
            </a:br>
            <a:endParaRPr lang="en-US" dirty="0"/>
          </a:p>
        </p:txBody>
      </p:sp>
      <p:sp>
        <p:nvSpPr>
          <p:cNvPr id="3" name="Table Placeholder 2">
            <a:extLst>
              <a:ext uri="{FF2B5EF4-FFF2-40B4-BE49-F238E27FC236}">
                <a16:creationId xmlns:a16="http://schemas.microsoft.com/office/drawing/2014/main" id="{9F2E0ECE-10A1-D6CA-51AD-8DDB7EFBF4F9}"/>
              </a:ext>
            </a:extLst>
          </p:cNvPr>
          <p:cNvSpPr>
            <a:spLocks noGrp="1"/>
          </p:cNvSpPr>
          <p:nvPr>
            <p:ph type="tbl" sz="quarter" idx="13"/>
          </p:nvPr>
        </p:nvSpPr>
        <p:spPr>
          <a:xfrm>
            <a:off x="838200" y="1588191"/>
            <a:ext cx="10515600" cy="3675944"/>
          </a:xfrm>
        </p:spPr>
        <p:txBody>
          <a:bodyPr/>
          <a:lstStyle/>
          <a:p>
            <a:endParaRPr lang="en-US"/>
          </a:p>
        </p:txBody>
      </p:sp>
      <p:sp>
        <p:nvSpPr>
          <p:cNvPr id="5" name="TextBox 4">
            <a:extLst>
              <a:ext uri="{FF2B5EF4-FFF2-40B4-BE49-F238E27FC236}">
                <a16:creationId xmlns:a16="http://schemas.microsoft.com/office/drawing/2014/main" id="{3AA2A886-8CC2-E482-1C8B-27AF318BE149}"/>
              </a:ext>
            </a:extLst>
          </p:cNvPr>
          <p:cNvSpPr txBox="1"/>
          <p:nvPr/>
        </p:nvSpPr>
        <p:spPr>
          <a:xfrm>
            <a:off x="1027416" y="1948835"/>
            <a:ext cx="9906000" cy="2164567"/>
          </a:xfrm>
          <a:prstGeom prst="rect">
            <a:avLst/>
          </a:prstGeom>
          <a:noFill/>
        </p:spPr>
        <p:txBody>
          <a:bodyPr wrap="square">
            <a:spAutoFit/>
          </a:bodyPr>
          <a:lstStyle/>
          <a:p>
            <a:pPr>
              <a:lnSpc>
                <a:spcPct val="107000"/>
              </a:lnSpc>
              <a:spcAft>
                <a:spcPts val="800"/>
              </a:spcAft>
            </a:pPr>
            <a:r>
              <a:rPr lang="en-US" sz="3200" dirty="0">
                <a:latin typeface="Times New Roman" panose="02020603050405020304" pitchFamily="18" charset="0"/>
                <a:ea typeface="Times New Roman" panose="02020603050405020304" pitchFamily="18" charset="0"/>
              </a:rPr>
              <a:t>Kotter's change management model (Kotter, J. P. 1996), which revolves around eight steps, offers a structured framework to support the municipal council in its efforts to adapt to the challenges related to the digital divide</a:t>
            </a:r>
          </a:p>
        </p:txBody>
      </p:sp>
    </p:spTree>
    <p:custDataLst>
      <p:tags r:id="rId1"/>
    </p:custDataLst>
    <p:extLst>
      <p:ext uri="{BB962C8B-B14F-4D97-AF65-F5344CB8AC3E}">
        <p14:creationId xmlns:p14="http://schemas.microsoft.com/office/powerpoint/2010/main" val="381366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p:cTn id="11"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6DBE-4512-7230-D6D4-18939E9221A9}"/>
              </a:ext>
            </a:extLst>
          </p:cNvPr>
          <p:cNvSpPr>
            <a:spLocks noGrp="1"/>
          </p:cNvSpPr>
          <p:nvPr>
            <p:ph type="title"/>
          </p:nvPr>
        </p:nvSpPr>
        <p:spPr/>
        <p:txBody>
          <a:bodyPr/>
          <a:lstStyle/>
          <a:p>
            <a:r>
              <a:rPr lang="en-CA" b="1" dirty="0">
                <a:solidFill>
                  <a:srgbClr val="FF0000"/>
                </a:solidFill>
              </a:rPr>
              <a:t>Change management strategy</a:t>
            </a:r>
            <a:br>
              <a:rPr lang="en-US" b="1" dirty="0"/>
            </a:br>
            <a:endParaRPr lang="en-US" dirty="0"/>
          </a:p>
        </p:txBody>
      </p:sp>
      <p:sp>
        <p:nvSpPr>
          <p:cNvPr id="3" name="Table Placeholder 2">
            <a:extLst>
              <a:ext uri="{FF2B5EF4-FFF2-40B4-BE49-F238E27FC236}">
                <a16:creationId xmlns:a16="http://schemas.microsoft.com/office/drawing/2014/main" id="{2CC7B747-1B6A-44F1-9231-152320621CBB}"/>
              </a:ext>
            </a:extLst>
          </p:cNvPr>
          <p:cNvSpPr>
            <a:spLocks noGrp="1"/>
          </p:cNvSpPr>
          <p:nvPr>
            <p:ph type="tbl" sz="quarter" idx="13"/>
          </p:nvPr>
        </p:nvSpPr>
        <p:spPr>
          <a:xfrm>
            <a:off x="838199" y="2125262"/>
            <a:ext cx="10515600" cy="4732738"/>
          </a:xfrm>
        </p:spPr>
        <p:txBody>
          <a:bodyPr/>
          <a:lstStyle/>
          <a:p>
            <a:endParaRPr lang="en-US"/>
          </a:p>
        </p:txBody>
      </p:sp>
      <p:sp>
        <p:nvSpPr>
          <p:cNvPr id="5" name="TextBox 4">
            <a:extLst>
              <a:ext uri="{FF2B5EF4-FFF2-40B4-BE49-F238E27FC236}">
                <a16:creationId xmlns:a16="http://schemas.microsoft.com/office/drawing/2014/main" id="{88A375F0-82AB-0272-48DE-71225FFA398E}"/>
              </a:ext>
            </a:extLst>
          </p:cNvPr>
          <p:cNvSpPr txBox="1"/>
          <p:nvPr/>
        </p:nvSpPr>
        <p:spPr>
          <a:xfrm>
            <a:off x="1143000" y="2305615"/>
            <a:ext cx="9757881" cy="3970318"/>
          </a:xfrm>
          <a:prstGeom prst="rect">
            <a:avLst/>
          </a:prstGeom>
          <a:noFill/>
        </p:spPr>
        <p:txBody>
          <a:bodyPr wrap="square">
            <a:spAutoFit/>
          </a:bodyPr>
          <a:lstStyle/>
          <a:p>
            <a:pPr lvl="0">
              <a:defRPr/>
            </a:pPr>
            <a:r>
              <a:rPr lang="en-CA" sz="2800" b="1" dirty="0"/>
              <a:t>Create a sense of urgency  and Form a powerful guiding coalition:</a:t>
            </a:r>
          </a:p>
          <a:p>
            <a:r>
              <a:rPr lang="fr-FR" sz="2800" dirty="0" err="1">
                <a:solidFill>
                  <a:srgbClr val="FF0000"/>
                </a:solidFill>
                <a:latin typeface="Times New Roman" panose="02020603050405020304" pitchFamily="18" charset="0"/>
                <a:ea typeface="Times New Roman" panose="02020603050405020304" pitchFamily="18" charset="0"/>
              </a:rPr>
              <a:t>Create</a:t>
            </a:r>
            <a:r>
              <a:rPr lang="fr-FR" sz="2800" dirty="0">
                <a:solidFill>
                  <a:srgbClr val="FF0000"/>
                </a:solidFill>
                <a:latin typeface="Times New Roman" panose="02020603050405020304" pitchFamily="18" charset="0"/>
                <a:ea typeface="Times New Roman" panose="02020603050405020304" pitchFamily="18" charset="0"/>
              </a:rPr>
              <a:t> a </a:t>
            </a:r>
            <a:r>
              <a:rPr lang="fr-FR" sz="2800" dirty="0" err="1">
                <a:solidFill>
                  <a:srgbClr val="FF0000"/>
                </a:solidFill>
                <a:latin typeface="Times New Roman" panose="02020603050405020304" pitchFamily="18" charset="0"/>
                <a:ea typeface="Times New Roman" panose="02020603050405020304" pitchFamily="18" charset="0"/>
              </a:rPr>
              <a:t>sense</a:t>
            </a:r>
            <a:r>
              <a:rPr lang="fr-FR" sz="2800" dirty="0">
                <a:solidFill>
                  <a:srgbClr val="FF0000"/>
                </a:solidFill>
                <a:latin typeface="Times New Roman" panose="02020603050405020304" pitchFamily="18" charset="0"/>
                <a:ea typeface="Times New Roman" panose="02020603050405020304" pitchFamily="18" charset="0"/>
              </a:rPr>
              <a:t> of </a:t>
            </a:r>
            <a:r>
              <a:rPr lang="fr-FR" sz="2800" dirty="0" err="1">
                <a:solidFill>
                  <a:srgbClr val="FF0000"/>
                </a:solidFill>
                <a:latin typeface="Times New Roman" panose="02020603050405020304" pitchFamily="18" charset="0"/>
                <a:ea typeface="Times New Roman" panose="02020603050405020304" pitchFamily="18" charset="0"/>
              </a:rPr>
              <a:t>urgency</a:t>
            </a:r>
            <a:r>
              <a:rPr lang="fr-FR" sz="2800" dirty="0">
                <a:latin typeface="Times New Roman" panose="02020603050405020304" pitchFamily="18" charset="0"/>
                <a:ea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rPr>
              <a:t>Sophie needs a solution for her children to be able to access the internet and is ready to change her behavior, if necessary, given the urgency of her access needs. </a:t>
            </a:r>
          </a:p>
          <a:p>
            <a:endParaRPr lang="en-US" sz="2800" dirty="0">
              <a:latin typeface="Times New Roman" panose="02020603050405020304" pitchFamily="18" charset="0"/>
              <a:ea typeface="Times New Roman" panose="02020603050405020304" pitchFamily="18" charset="0"/>
            </a:endParaRPr>
          </a:p>
          <a:p>
            <a:r>
              <a:rPr lang="en-CA" sz="2800" b="1" dirty="0">
                <a:solidFill>
                  <a:srgbClr val="FF0000"/>
                </a:solidFill>
              </a:rPr>
              <a:t>Form a powerful guiding coalition</a:t>
            </a:r>
            <a:r>
              <a:rPr lang="en-CA" sz="2800" b="1" dirty="0"/>
              <a:t>: </a:t>
            </a:r>
            <a:r>
              <a:rPr lang="en-US" sz="2800" dirty="0">
                <a:latin typeface="Times New Roman" panose="02020603050405020304" pitchFamily="18" charset="0"/>
                <a:ea typeface="Times New Roman" panose="02020603050405020304" pitchFamily="18" charset="0"/>
              </a:rPr>
              <a:t>in each project area, the community will designate a group of leaders and managers to oversee with the </a:t>
            </a:r>
            <a:r>
              <a:rPr lang="en-US" sz="2800" dirty="0">
                <a:solidFill>
                  <a:srgbClr val="000000"/>
                </a:solidFill>
                <a:latin typeface="Times New Roman" panose="02020603050405020304" pitchFamily="18" charset="0"/>
                <a:ea typeface="Times New Roman" panose="02020603050405020304" pitchFamily="18" charset="0"/>
              </a:rPr>
              <a:t>Ashfield City Council </a:t>
            </a:r>
            <a:r>
              <a:rPr lang="en-US" sz="2800" dirty="0">
                <a:latin typeface="Times New Roman" panose="02020603050405020304" pitchFamily="18" charset="0"/>
                <a:ea typeface="Times New Roman" panose="02020603050405020304" pitchFamily="18" charset="0"/>
              </a:rPr>
              <a:t>the implementation of changes</a:t>
            </a:r>
            <a:endParaRPr lang="fr-FR" sz="2800" dirty="0">
              <a:latin typeface="Times New Roman" panose="02020603050405020304" pitchFamily="18" charset="0"/>
              <a:ea typeface="Times New Roman" panose="02020603050405020304" pitchFamily="18" charset="0"/>
            </a:endParaRPr>
          </a:p>
          <a:p>
            <a:endParaRPr lang="en-US" sz="2800" dirty="0"/>
          </a:p>
        </p:txBody>
      </p:sp>
    </p:spTree>
    <p:extLst>
      <p:ext uri="{BB962C8B-B14F-4D97-AF65-F5344CB8AC3E}">
        <p14:creationId xmlns:p14="http://schemas.microsoft.com/office/powerpoint/2010/main" val="231399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p:cTn id="11"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p:cTn id="18"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p:cTn id="25"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F6255-E76B-F0DD-1F70-908664C83A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9D3E21-AFD9-EDCF-9D29-FC6AB6C1D32E}"/>
              </a:ext>
            </a:extLst>
          </p:cNvPr>
          <p:cNvSpPr>
            <a:spLocks noGrp="1"/>
          </p:cNvSpPr>
          <p:nvPr>
            <p:ph type="title"/>
          </p:nvPr>
        </p:nvSpPr>
        <p:spPr>
          <a:xfrm>
            <a:off x="1143000" y="533401"/>
            <a:ext cx="9906000" cy="1106213"/>
          </a:xfrm>
        </p:spPr>
        <p:txBody>
          <a:bodyPr/>
          <a:lstStyle/>
          <a:p>
            <a:r>
              <a:rPr lang="en-CA" b="1" dirty="0">
                <a:solidFill>
                  <a:srgbClr val="FF0000"/>
                </a:solidFill>
              </a:rPr>
              <a:t>Change management strategy</a:t>
            </a:r>
            <a:br>
              <a:rPr lang="en-US" b="1" dirty="0"/>
            </a:br>
            <a:endParaRPr lang="en-US" dirty="0"/>
          </a:p>
        </p:txBody>
      </p:sp>
      <p:sp>
        <p:nvSpPr>
          <p:cNvPr id="3" name="Table Placeholder 2">
            <a:extLst>
              <a:ext uri="{FF2B5EF4-FFF2-40B4-BE49-F238E27FC236}">
                <a16:creationId xmlns:a16="http://schemas.microsoft.com/office/drawing/2014/main" id="{C605C704-638A-99C9-E86F-F7D595F1BFF4}"/>
              </a:ext>
            </a:extLst>
          </p:cNvPr>
          <p:cNvSpPr>
            <a:spLocks noGrp="1"/>
          </p:cNvSpPr>
          <p:nvPr>
            <p:ph type="tbl" sz="quarter" idx="13"/>
          </p:nvPr>
        </p:nvSpPr>
        <p:spPr>
          <a:xfrm>
            <a:off x="838199" y="1639614"/>
            <a:ext cx="10515600" cy="5218386"/>
          </a:xfrm>
        </p:spPr>
        <p:txBody>
          <a:bodyPr/>
          <a:lstStyle/>
          <a:p>
            <a:endParaRPr lang="en-US"/>
          </a:p>
        </p:txBody>
      </p:sp>
      <p:sp>
        <p:nvSpPr>
          <p:cNvPr id="5" name="TextBox 4">
            <a:extLst>
              <a:ext uri="{FF2B5EF4-FFF2-40B4-BE49-F238E27FC236}">
                <a16:creationId xmlns:a16="http://schemas.microsoft.com/office/drawing/2014/main" id="{0B6FAFB8-A105-ABB1-9990-44274B2AA89B}"/>
              </a:ext>
            </a:extLst>
          </p:cNvPr>
          <p:cNvSpPr txBox="1"/>
          <p:nvPr/>
        </p:nvSpPr>
        <p:spPr>
          <a:xfrm>
            <a:off x="1217058" y="1955871"/>
            <a:ext cx="9757881" cy="4585871"/>
          </a:xfrm>
          <a:prstGeom prst="rect">
            <a:avLst/>
          </a:prstGeom>
          <a:noFill/>
        </p:spPr>
        <p:txBody>
          <a:bodyPr wrap="square">
            <a:spAutoFit/>
          </a:bodyPr>
          <a:lstStyle/>
          <a:p>
            <a:pPr lvl="0">
              <a:defRPr/>
            </a:pPr>
            <a:r>
              <a:rPr lang="en-CA" sz="2800" b="1" dirty="0"/>
              <a:t>Develop a vision and strategy &amp; Communicate the vision:</a:t>
            </a:r>
          </a:p>
          <a:p>
            <a:r>
              <a:rPr lang="en-CA" sz="2800" b="1" dirty="0">
                <a:solidFill>
                  <a:srgbClr val="FF0000"/>
                </a:solidFill>
              </a:rPr>
              <a:t>Develop a vision and strategy </a:t>
            </a:r>
            <a:r>
              <a:rPr lang="fr-FR" sz="2800" dirty="0">
                <a:latin typeface="Times New Roman" panose="02020603050405020304" pitchFamily="18" charset="0"/>
                <a:ea typeface="Times New Roman" panose="02020603050405020304" pitchFamily="18" charset="0"/>
              </a:rPr>
              <a:t>:</a:t>
            </a:r>
            <a:r>
              <a:rPr lang="en-US" sz="2800" dirty="0">
                <a:solidFill>
                  <a:srgbClr val="000000"/>
                </a:solidFill>
                <a:latin typeface="Times New Roman" panose="02020603050405020304" pitchFamily="18" charset="0"/>
                <a:ea typeface="Times New Roman" panose="02020603050405020304" pitchFamily="18" charset="0"/>
              </a:rPr>
              <a:t>establishment of free access centers for the population with all the necessary equipment available 24/7, accompanied by a training program to support the use of these centers - Pilot projects will be launched to support gradual transformation</a:t>
            </a:r>
          </a:p>
          <a:p>
            <a:endParaRPr lang="en-US" sz="1200" dirty="0"/>
          </a:p>
          <a:p>
            <a:r>
              <a:rPr lang="en-CA" sz="2800" b="1" dirty="0">
                <a:solidFill>
                  <a:srgbClr val="FF0000"/>
                </a:solidFill>
              </a:rPr>
              <a:t>Communicate the vision </a:t>
            </a:r>
            <a:r>
              <a:rPr lang="en-CA" sz="2800" b="1" dirty="0"/>
              <a:t>: </a:t>
            </a:r>
            <a:r>
              <a:rPr lang="en-US" sz="2800" dirty="0">
                <a:solidFill>
                  <a:srgbClr val="000000"/>
                </a:solidFill>
                <a:latin typeface="Times New Roman" panose="02020603050405020304" pitchFamily="18" charset="0"/>
                <a:ea typeface="Times New Roman" panose="02020603050405020304" pitchFamily="18" charset="0"/>
              </a:rPr>
              <a:t>communications campaign aimed at informing the community about this initiative, encouraging public participation and following the implementation of pilot projects, gathering </a:t>
            </a:r>
            <a:r>
              <a:rPr lang="en-US" sz="2800" dirty="0">
                <a:latin typeface="Times New Roman" panose="02020603050405020304" pitchFamily="18" charset="0"/>
                <a:ea typeface="Times New Roman" panose="02020603050405020304" pitchFamily="18" charset="0"/>
              </a:rPr>
              <a:t>valuable </a:t>
            </a:r>
            <a:r>
              <a:rPr lang="en-US" sz="2800" dirty="0">
                <a:solidFill>
                  <a:srgbClr val="000000"/>
                </a:solidFill>
                <a:latin typeface="Times New Roman" panose="02020603050405020304" pitchFamily="18" charset="0"/>
                <a:ea typeface="Times New Roman" panose="02020603050405020304" pitchFamily="18" charset="0"/>
              </a:rPr>
              <a:t>feedback </a:t>
            </a:r>
            <a:endParaRPr lang="fr-FR" sz="28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14096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p:cTn id="11"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p:cTn id="18"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p:cTn id="25"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0758B-6950-19CC-A48E-F4920A51E0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3E7202-C0DE-7F50-758E-73401D23DD29}"/>
              </a:ext>
            </a:extLst>
          </p:cNvPr>
          <p:cNvSpPr>
            <a:spLocks noGrp="1"/>
          </p:cNvSpPr>
          <p:nvPr>
            <p:ph type="title"/>
          </p:nvPr>
        </p:nvSpPr>
        <p:spPr>
          <a:xfrm>
            <a:off x="1143000" y="533401"/>
            <a:ext cx="9906000" cy="1106213"/>
          </a:xfrm>
        </p:spPr>
        <p:txBody>
          <a:bodyPr/>
          <a:lstStyle/>
          <a:p>
            <a:r>
              <a:rPr lang="en-CA" b="1" dirty="0">
                <a:solidFill>
                  <a:srgbClr val="FF0000"/>
                </a:solidFill>
              </a:rPr>
              <a:t>Change management strategy</a:t>
            </a:r>
            <a:br>
              <a:rPr lang="en-US" b="1" dirty="0"/>
            </a:br>
            <a:endParaRPr lang="en-US" dirty="0"/>
          </a:p>
        </p:txBody>
      </p:sp>
      <p:sp>
        <p:nvSpPr>
          <p:cNvPr id="3" name="Table Placeholder 2">
            <a:extLst>
              <a:ext uri="{FF2B5EF4-FFF2-40B4-BE49-F238E27FC236}">
                <a16:creationId xmlns:a16="http://schemas.microsoft.com/office/drawing/2014/main" id="{FFE1870F-BFCB-13B7-E29A-23FBAC336B79}"/>
              </a:ext>
            </a:extLst>
          </p:cNvPr>
          <p:cNvSpPr>
            <a:spLocks noGrp="1"/>
          </p:cNvSpPr>
          <p:nvPr>
            <p:ph type="tbl" sz="quarter" idx="13"/>
          </p:nvPr>
        </p:nvSpPr>
        <p:spPr>
          <a:xfrm>
            <a:off x="838199" y="1639614"/>
            <a:ext cx="10515600" cy="5218386"/>
          </a:xfrm>
        </p:spPr>
        <p:txBody>
          <a:bodyPr/>
          <a:lstStyle/>
          <a:p>
            <a:endParaRPr lang="en-US"/>
          </a:p>
        </p:txBody>
      </p:sp>
      <p:sp>
        <p:nvSpPr>
          <p:cNvPr id="5" name="TextBox 4">
            <a:extLst>
              <a:ext uri="{FF2B5EF4-FFF2-40B4-BE49-F238E27FC236}">
                <a16:creationId xmlns:a16="http://schemas.microsoft.com/office/drawing/2014/main" id="{3519DE7C-9B8D-D4BE-C959-6D1A73F90835}"/>
              </a:ext>
            </a:extLst>
          </p:cNvPr>
          <p:cNvSpPr txBox="1"/>
          <p:nvPr/>
        </p:nvSpPr>
        <p:spPr>
          <a:xfrm>
            <a:off x="1217058" y="1955871"/>
            <a:ext cx="9757881" cy="2977738"/>
          </a:xfrm>
          <a:prstGeom prst="rect">
            <a:avLst/>
          </a:prstGeom>
          <a:noFill/>
        </p:spPr>
        <p:txBody>
          <a:bodyPr wrap="square">
            <a:spAutoFit/>
          </a:bodyPr>
          <a:lstStyle/>
          <a:p>
            <a:pPr lvl="0">
              <a:defRPr/>
            </a:pPr>
            <a:r>
              <a:rPr lang="fr-FR" sz="2800" dirty="0">
                <a:latin typeface="Times New Roman" panose="02020603050405020304" pitchFamily="18" charset="0"/>
                <a:ea typeface="Times New Roman" panose="02020603050405020304" pitchFamily="18" charset="0"/>
              </a:rPr>
              <a:t>5- </a:t>
            </a:r>
            <a:r>
              <a:rPr lang="fr-FR" sz="2800" dirty="0" err="1">
                <a:latin typeface="Times New Roman" panose="02020603050405020304" pitchFamily="18" charset="0"/>
                <a:ea typeface="Times New Roman" panose="02020603050405020304" pitchFamily="18" charset="0"/>
              </a:rPr>
              <a:t>Remove</a:t>
            </a:r>
            <a:r>
              <a:rPr lang="fr-FR" sz="2800" dirty="0">
                <a:latin typeface="Times New Roman" panose="02020603050405020304" pitchFamily="18" charset="0"/>
                <a:ea typeface="Times New Roman" panose="02020603050405020304" pitchFamily="18" charset="0"/>
              </a:rPr>
              <a:t> obstacles and </a:t>
            </a:r>
            <a:r>
              <a:rPr lang="fr-FR" sz="2800" dirty="0" err="1">
                <a:latin typeface="Times New Roman" panose="02020603050405020304" pitchFamily="18" charset="0"/>
                <a:ea typeface="Times New Roman" panose="02020603050405020304" pitchFamily="18" charset="0"/>
              </a:rPr>
              <a:t>Empowering</a:t>
            </a:r>
            <a:r>
              <a:rPr lang="fr-FR" sz="2800" dirty="0">
                <a:latin typeface="Times New Roman" panose="02020603050405020304" pitchFamily="18" charset="0"/>
                <a:ea typeface="Times New Roman" panose="02020603050405020304" pitchFamily="18" charset="0"/>
              </a:rPr>
              <a:t> </a:t>
            </a:r>
            <a:r>
              <a:rPr lang="fr-FR" sz="2800" dirty="0" err="1">
                <a:latin typeface="Times New Roman" panose="02020603050405020304" pitchFamily="18" charset="0"/>
                <a:ea typeface="Times New Roman" panose="02020603050405020304" pitchFamily="18" charset="0"/>
              </a:rPr>
              <a:t>broad-based</a:t>
            </a:r>
            <a:r>
              <a:rPr lang="fr-FR" sz="2800" dirty="0">
                <a:latin typeface="Times New Roman" panose="02020603050405020304" pitchFamily="18" charset="0"/>
                <a:ea typeface="Times New Roman" panose="02020603050405020304" pitchFamily="18" charset="0"/>
              </a:rPr>
              <a:t> action</a:t>
            </a:r>
          </a:p>
          <a:p>
            <a:pPr lvl="0">
              <a:defRPr/>
            </a:pPr>
            <a:endParaRPr lang="fr-FR" sz="2800" dirty="0">
              <a:latin typeface="Times New Roman" panose="02020603050405020304" pitchFamily="18" charset="0"/>
              <a:ea typeface="Times New Roman" panose="02020603050405020304" pitchFamily="18" charset="0"/>
            </a:endParaRPr>
          </a:p>
          <a:p>
            <a:pPr lvl="0">
              <a:defRPr/>
            </a:pPr>
            <a:r>
              <a:rPr lang="fr-FR" sz="2800" dirty="0">
                <a:latin typeface="Times New Roman" panose="02020603050405020304" pitchFamily="18" charset="0"/>
                <a:ea typeface="Times New Roman" panose="02020603050405020304" pitchFamily="18" charset="0"/>
              </a:rPr>
              <a:t>6.- </a:t>
            </a:r>
            <a:r>
              <a:rPr lang="fr-FR" sz="2800" dirty="0" err="1">
                <a:latin typeface="Times New Roman" panose="02020603050405020304" pitchFamily="18" charset="0"/>
                <a:ea typeface="Times New Roman" panose="02020603050405020304" pitchFamily="18" charset="0"/>
              </a:rPr>
              <a:t>Generate</a:t>
            </a:r>
            <a:r>
              <a:rPr lang="fr-FR" sz="2800" dirty="0">
                <a:latin typeface="Times New Roman" panose="02020603050405020304" pitchFamily="18" charset="0"/>
                <a:ea typeface="Times New Roman" panose="02020603050405020304" pitchFamily="18" charset="0"/>
              </a:rPr>
              <a:t> short-</a:t>
            </a:r>
            <a:r>
              <a:rPr lang="fr-FR" sz="2800" dirty="0" err="1">
                <a:latin typeface="Times New Roman" panose="02020603050405020304" pitchFamily="18" charset="0"/>
                <a:ea typeface="Times New Roman" panose="02020603050405020304" pitchFamily="18" charset="0"/>
              </a:rPr>
              <a:t>term</a:t>
            </a:r>
            <a:r>
              <a:rPr lang="fr-FR" sz="2800" dirty="0">
                <a:latin typeface="Times New Roman" panose="02020603050405020304" pitchFamily="18" charset="0"/>
                <a:ea typeface="Times New Roman" panose="02020603050405020304" pitchFamily="18" charset="0"/>
              </a:rPr>
              <a:t> </a:t>
            </a:r>
            <a:r>
              <a:rPr lang="fr-FR" sz="2800" dirty="0" err="1">
                <a:latin typeface="Times New Roman" panose="02020603050405020304" pitchFamily="18" charset="0"/>
                <a:ea typeface="Times New Roman" panose="02020603050405020304" pitchFamily="18" charset="0"/>
              </a:rPr>
              <a:t>wins</a:t>
            </a:r>
            <a:endParaRPr lang="fr-FR" sz="2800" dirty="0">
              <a:latin typeface="Times New Roman" panose="02020603050405020304" pitchFamily="18" charset="0"/>
              <a:ea typeface="Times New Roman" panose="02020603050405020304" pitchFamily="18" charset="0"/>
            </a:endParaRPr>
          </a:p>
          <a:p>
            <a:pPr lvl="0">
              <a:defRPr/>
            </a:pPr>
            <a:endParaRPr lang="fr-FR" sz="2800" dirty="0">
              <a:latin typeface="Times New Roman" panose="02020603050405020304" pitchFamily="18" charset="0"/>
              <a:ea typeface="Times New Roman" panose="02020603050405020304" pitchFamily="18" charset="0"/>
            </a:endParaRPr>
          </a:p>
          <a:p>
            <a:pPr>
              <a:spcAft>
                <a:spcPts val="900"/>
              </a:spcAft>
            </a:pPr>
            <a:r>
              <a:rPr lang="en-CA" sz="2800" b="1" dirty="0">
                <a:latin typeface="Arial" panose="020B0604020202020204" pitchFamily="34" charset="0"/>
                <a:ea typeface="Times New Roman" panose="02020603050405020304" pitchFamily="18" charset="0"/>
              </a:rPr>
              <a:t>7.- </a:t>
            </a:r>
            <a:r>
              <a:rPr lang="en-CA" sz="2800" dirty="0">
                <a:latin typeface="Times New Roman" panose="02020603050405020304" pitchFamily="18" charset="0"/>
                <a:ea typeface="Times New Roman" panose="02020603050405020304" pitchFamily="18" charset="0"/>
              </a:rPr>
              <a:t>Consolidate gains and build </a:t>
            </a:r>
            <a:r>
              <a:rPr lang="en-CA" sz="2800" dirty="0" err="1">
                <a:latin typeface="Times New Roman" panose="02020603050405020304" pitchFamily="18" charset="0"/>
                <a:ea typeface="Times New Roman" panose="02020603050405020304" pitchFamily="18" charset="0"/>
              </a:rPr>
              <a:t>momentum:Continuous</a:t>
            </a:r>
            <a:r>
              <a:rPr lang="en-CA" sz="2800" dirty="0">
                <a:latin typeface="Times New Roman" panose="02020603050405020304" pitchFamily="18" charset="0"/>
                <a:ea typeface="Times New Roman" panose="02020603050405020304" pitchFamily="18" charset="0"/>
              </a:rPr>
              <a:t> improvement:</a:t>
            </a:r>
            <a:endParaRPr lang="en-US" sz="2800" dirty="0">
              <a:latin typeface="Times New Roman" panose="02020603050405020304" pitchFamily="18" charset="0"/>
              <a:ea typeface="Times New Roman" panose="02020603050405020304" pitchFamily="18" charset="0"/>
            </a:endParaRPr>
          </a:p>
          <a:p>
            <a:endParaRPr lang="en-US" sz="1200" dirty="0"/>
          </a:p>
        </p:txBody>
      </p:sp>
    </p:spTree>
    <p:extLst>
      <p:ext uri="{BB962C8B-B14F-4D97-AF65-F5344CB8AC3E}">
        <p14:creationId xmlns:p14="http://schemas.microsoft.com/office/powerpoint/2010/main" val="4064933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p:cTn id="11"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 calcmode="lin" valueType="num">
                                      <p:cBhvr>
                                        <p:cTn id="18"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9"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0" dur="500"/>
                                        <p:tgtEl>
                                          <p:spTgt spid="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p:cTn id="2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4FBFA-3069-DEC1-8590-27784AF2AD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4B06A-55E2-F0D8-A010-48AD5600D840}"/>
              </a:ext>
            </a:extLst>
          </p:cNvPr>
          <p:cNvSpPr>
            <a:spLocks noGrp="1"/>
          </p:cNvSpPr>
          <p:nvPr>
            <p:ph type="title"/>
          </p:nvPr>
        </p:nvSpPr>
        <p:spPr>
          <a:xfrm>
            <a:off x="1143000" y="283779"/>
            <a:ext cx="9906000" cy="1631778"/>
          </a:xfrm>
        </p:spPr>
        <p:txBody>
          <a:bodyPr/>
          <a:lstStyle/>
          <a:p>
            <a:r>
              <a:rPr lang="en-CA" b="1" dirty="0">
                <a:solidFill>
                  <a:srgbClr val="FF0000"/>
                </a:solidFill>
              </a:rPr>
              <a:t>Change management strategy</a:t>
            </a:r>
            <a:br>
              <a:rPr lang="en-US" b="1" dirty="0"/>
            </a:br>
            <a:endParaRPr lang="en-US" dirty="0"/>
          </a:p>
        </p:txBody>
      </p:sp>
      <p:sp>
        <p:nvSpPr>
          <p:cNvPr id="3" name="Table Placeholder 2">
            <a:extLst>
              <a:ext uri="{FF2B5EF4-FFF2-40B4-BE49-F238E27FC236}">
                <a16:creationId xmlns:a16="http://schemas.microsoft.com/office/drawing/2014/main" id="{85D5794A-8CB6-4D86-C566-B3DC450DC646}"/>
              </a:ext>
            </a:extLst>
          </p:cNvPr>
          <p:cNvSpPr>
            <a:spLocks noGrp="1"/>
          </p:cNvSpPr>
          <p:nvPr>
            <p:ph type="tbl" sz="quarter" idx="13"/>
          </p:nvPr>
        </p:nvSpPr>
        <p:spPr/>
        <p:txBody>
          <a:bodyPr/>
          <a:lstStyle/>
          <a:p>
            <a:endParaRPr lang="en-US"/>
          </a:p>
        </p:txBody>
      </p:sp>
      <p:sp>
        <p:nvSpPr>
          <p:cNvPr id="5" name="TextBox 4">
            <a:extLst>
              <a:ext uri="{FF2B5EF4-FFF2-40B4-BE49-F238E27FC236}">
                <a16:creationId xmlns:a16="http://schemas.microsoft.com/office/drawing/2014/main" id="{A15E77D0-CAAD-B1D0-03FF-EAA9059AAA09}"/>
              </a:ext>
            </a:extLst>
          </p:cNvPr>
          <p:cNvSpPr txBox="1"/>
          <p:nvPr/>
        </p:nvSpPr>
        <p:spPr>
          <a:xfrm>
            <a:off x="1143000" y="2087335"/>
            <a:ext cx="9757881" cy="3600986"/>
          </a:xfrm>
          <a:prstGeom prst="rect">
            <a:avLst/>
          </a:prstGeom>
          <a:noFill/>
        </p:spPr>
        <p:txBody>
          <a:bodyPr wrap="square">
            <a:spAutoFit/>
          </a:bodyPr>
          <a:lstStyle/>
          <a:p>
            <a:r>
              <a:rPr lang="fr-FR" sz="3600" b="1" dirty="0">
                <a:solidFill>
                  <a:srgbClr val="FF0000"/>
                </a:solidFill>
              </a:rPr>
              <a:t>8.- Anchor new </a:t>
            </a:r>
            <a:r>
              <a:rPr lang="fr-FR" sz="3600" b="1" dirty="0" err="1">
                <a:solidFill>
                  <a:srgbClr val="FF0000"/>
                </a:solidFill>
              </a:rPr>
              <a:t>approaches</a:t>
            </a:r>
            <a:r>
              <a:rPr lang="fr-FR" sz="3600" b="1" dirty="0">
                <a:solidFill>
                  <a:srgbClr val="FF0000"/>
                </a:solidFill>
              </a:rPr>
              <a:t> in the culture</a:t>
            </a:r>
            <a:r>
              <a:rPr lang="en-US" sz="3200" dirty="0"/>
              <a:t>This is a key mechanism for normalizing new practices and ensuring their lasting integration into the community's reflexes, behaviors, and customs. This step is essential to maintaining the results achieved almost permanently. The city council must then find every means to encourage residents to use the center but, above all, to stay connected</a:t>
            </a:r>
            <a:endParaRPr lang="en-US" sz="3600" dirty="0"/>
          </a:p>
        </p:txBody>
      </p:sp>
    </p:spTree>
    <p:extLst>
      <p:ext uri="{BB962C8B-B14F-4D97-AF65-F5344CB8AC3E}">
        <p14:creationId xmlns:p14="http://schemas.microsoft.com/office/powerpoint/2010/main" val="157115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p:cTn id="11"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Placeholder 5" descr="Close-up of a bridge with wires">
            <a:extLst>
              <a:ext uri="{FF2B5EF4-FFF2-40B4-BE49-F238E27FC236}">
                <a16:creationId xmlns:a16="http://schemas.microsoft.com/office/drawing/2014/main" id="{E461669C-A7BA-D639-22CB-B5FBBE698B38}"/>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20" r="20"/>
          <a:stretch/>
        </p:blipFill>
        <p:spPr>
          <a:noFill/>
        </p:spPr>
      </p:pic>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6080992" y="731562"/>
            <a:ext cx="4902843" cy="2013147"/>
          </a:xfrm>
          <a:noFill/>
        </p:spPr>
        <p:txBody>
          <a:bodyPr anchor="b"/>
          <a:lstStyle/>
          <a:p>
            <a:r>
              <a:rPr lang="en-US" dirty="0"/>
              <a:t>THANK YOU</a:t>
            </a:r>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idx="1"/>
          </p:nvPr>
        </p:nvSpPr>
        <p:spPr>
          <a:xfrm>
            <a:off x="7289157" y="6284814"/>
            <a:ext cx="4902843" cy="1753221"/>
          </a:xfrm>
          <a:noFill/>
        </p:spPr>
        <p:txBody>
          <a:bodyPr anchor="t">
            <a:normAutofit/>
          </a:bodyPr>
          <a:lstStyle/>
          <a:p>
            <a:r>
              <a:rPr lang="en-US" sz="2400" b="1" dirty="0">
                <a:solidFill>
                  <a:srgbClr val="FF0000"/>
                </a:solidFill>
              </a:rPr>
              <a:t>Rosemond PIERRE</a:t>
            </a:r>
          </a:p>
        </p:txBody>
      </p:sp>
    </p:spTree>
    <p:extLst>
      <p:ext uri="{BB962C8B-B14F-4D97-AF65-F5344CB8AC3E}">
        <p14:creationId xmlns:p14="http://schemas.microsoft.com/office/powerpoint/2010/main" val="121080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4"/>
</p:tagLst>
</file>

<file path=ppt/tags/tag2.xml><?xml version="1.0" encoding="utf-8"?>
<p:tagLst xmlns:a="http://schemas.openxmlformats.org/drawingml/2006/main" xmlns:r="http://schemas.openxmlformats.org/officeDocument/2006/relationships" xmlns:p="http://schemas.openxmlformats.org/presentationml/2006/main">
  <p:tag name="TIMING" val="|1|2.8|3.4|2.5|2.3|2.8|4|3.9"/>
</p:tagLst>
</file>

<file path=ppt/tags/tag3.xml><?xml version="1.0" encoding="utf-8"?>
<p:tagLst xmlns:a="http://schemas.openxmlformats.org/drawingml/2006/main" xmlns:r="http://schemas.openxmlformats.org/officeDocument/2006/relationships" xmlns:p="http://schemas.openxmlformats.org/presentationml/2006/main">
  <p:tag name="TIMING" val="|1.2|0.9|4"/>
</p:tagLst>
</file>

<file path=ppt/tags/tag4.xml><?xml version="1.0" encoding="utf-8"?>
<p:tagLst xmlns:a="http://schemas.openxmlformats.org/drawingml/2006/main" xmlns:r="http://schemas.openxmlformats.org/officeDocument/2006/relationships" xmlns:p="http://schemas.openxmlformats.org/presentationml/2006/main">
  <p:tag name="TIMING" val="|1|1.3|2.4"/>
</p:tagLst>
</file>

<file path=ppt/tags/tag5.xml><?xml version="1.0" encoding="utf-8"?>
<p:tagLst xmlns:a="http://schemas.openxmlformats.org/drawingml/2006/main" xmlns:r="http://schemas.openxmlformats.org/officeDocument/2006/relationships" xmlns:p="http://schemas.openxmlformats.org/presentationml/2006/main">
  <p:tag name="TIMING" val="|0.9"/>
</p:tagLst>
</file>

<file path=ppt/tags/tag6.xml><?xml version="1.0" encoding="utf-8"?>
<p:tagLst xmlns:a="http://schemas.openxmlformats.org/drawingml/2006/main" xmlns:r="http://schemas.openxmlformats.org/officeDocument/2006/relationships" xmlns:p="http://schemas.openxmlformats.org/presentationml/2006/main">
  <p:tag name="TIMING" val="|1|0.8|19.6|7"/>
</p:tagLst>
</file>

<file path=ppt/tags/tag7.xml><?xml version="1.0" encoding="utf-8"?>
<p:tagLst xmlns:a="http://schemas.openxmlformats.org/drawingml/2006/main" xmlns:r="http://schemas.openxmlformats.org/officeDocument/2006/relationships" xmlns:p="http://schemas.openxmlformats.org/presentationml/2006/main">
  <p:tag name="TIMING" val="|1|0.8|19.6|7"/>
</p:tagLst>
</file>

<file path=ppt/tags/tag8.xml><?xml version="1.0" encoding="utf-8"?>
<p:tagLst xmlns:a="http://schemas.openxmlformats.org/drawingml/2006/main" xmlns:r="http://schemas.openxmlformats.org/officeDocument/2006/relationships" xmlns:p="http://schemas.openxmlformats.org/presentationml/2006/main">
  <p:tag name="TIMING" val="|1|0.8|19.6|7"/>
</p:tagLst>
</file>

<file path=ppt/tags/tag9.xml><?xml version="1.0" encoding="utf-8"?>
<p:tagLst xmlns:a="http://schemas.openxmlformats.org/drawingml/2006/main" xmlns:r="http://schemas.openxmlformats.org/officeDocument/2006/relationships" xmlns:p="http://schemas.openxmlformats.org/presentationml/2006/main">
  <p:tag name="TIMING" val="|5.3|0.9"/>
</p:tagLst>
</file>

<file path=ppt/tags/tag10.xml><?xml version="1.0" encoding="utf-8"?>
<p:tagLst xmlns:a="http://schemas.openxmlformats.org/drawingml/2006/main" xmlns:r="http://schemas.openxmlformats.org/officeDocument/2006/relationships" xmlns:p="http://schemas.openxmlformats.org/presentationml/2006/main">
  <p:tag name="TIMING" val="|1.2|1|3.2|22.1|26.7|6"/>
</p:tagLst>
</file>

<file path=ppt/tags/tag11.xml><?xml version="1.0" encoding="utf-8"?>
<p:tagLst xmlns:a="http://schemas.openxmlformats.org/drawingml/2006/main" xmlns:r="http://schemas.openxmlformats.org/officeDocument/2006/relationships" xmlns:p="http://schemas.openxmlformats.org/presentationml/2006/main">
  <p:tag name="TIMING" val="|0.9|9.5|1.3|24.2|16.5"/>
</p:tagLst>
</file>

<file path=ppt/tags/tag12.xml><?xml version="1.0" encoding="utf-8"?>
<p:tagLst xmlns:a="http://schemas.openxmlformats.org/drawingml/2006/main" xmlns:r="http://schemas.openxmlformats.org/officeDocument/2006/relationships" xmlns:p="http://schemas.openxmlformats.org/presentationml/2006/main">
  <p:tag name="TIMING" val="|1|1.7|1.1|7.8|4.7"/>
</p:tagLst>
</file>

<file path=ppt/tags/tag13.xml><?xml version="1.0" encoding="utf-8"?>
<p:tagLst xmlns:a="http://schemas.openxmlformats.org/drawingml/2006/main" xmlns:r="http://schemas.openxmlformats.org/officeDocument/2006/relationships" xmlns:p="http://schemas.openxmlformats.org/presentationml/2006/main">
  <p:tag name="TIMING" val="|0.9|1|2.8|5.9|1.1|1.4|4.4|1.7|20.4"/>
</p:tagLst>
</file>

<file path=ppt/tags/tag14.xml><?xml version="1.0" encoding="utf-8"?>
<p:tagLst xmlns:a="http://schemas.openxmlformats.org/drawingml/2006/main" xmlns:r="http://schemas.openxmlformats.org/officeDocument/2006/relationships" xmlns:p="http://schemas.openxmlformats.org/presentationml/2006/main">
  <p:tag name="TIMING" val="|1.8|1.2|17.8"/>
</p:tagLst>
</file>

<file path=ppt/tags/tag15.xml><?xml version="1.0" encoding="utf-8"?>
<p:tagLst xmlns:a="http://schemas.openxmlformats.org/drawingml/2006/main" xmlns:r="http://schemas.openxmlformats.org/officeDocument/2006/relationships" xmlns:p="http://schemas.openxmlformats.org/presentationml/2006/main">
  <p:tag name="TIMING" val="|1|1.2|2.4|2.7|1.4|1.3"/>
</p:tagLst>
</file>

<file path=ppt/tags/tag16.xml><?xml version="1.0" encoding="utf-8"?>
<p:tagLst xmlns:a="http://schemas.openxmlformats.org/drawingml/2006/main" xmlns:r="http://schemas.openxmlformats.org/officeDocument/2006/relationships" xmlns:p="http://schemas.openxmlformats.org/presentationml/2006/main">
  <p:tag name="TIMING" val="|3.9|1.5"/>
</p:tagLst>
</file>

<file path=ppt/tags/tag17.xml><?xml version="1.0" encoding="utf-8"?>
<p:tagLst xmlns:a="http://schemas.openxmlformats.org/drawingml/2006/main" xmlns:r="http://schemas.openxmlformats.org/officeDocument/2006/relationships" xmlns:p="http://schemas.openxmlformats.org/presentationml/2006/main">
  <p:tag name="TIMING" val="|3.9|1.5"/>
</p:tagLst>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20D9391057F04C83520F771BFED44F" ma:contentTypeVersion="16" ma:contentTypeDescription="Create a new document." ma:contentTypeScope="" ma:versionID="e31cdb82a7da3871cab3d72821de4eaa">
  <xsd:schema xmlns:xsd="http://www.w3.org/2001/XMLSchema" xmlns:xs="http://www.w3.org/2001/XMLSchema" xmlns:p="http://schemas.microsoft.com/office/2006/metadata/properties" xmlns:ns3="f19a702e-4df5-4963-a359-6fdd363f8298" xmlns:ns4="d2bf150c-ead6-430d-9acf-6e34ac38bfc8" targetNamespace="http://schemas.microsoft.com/office/2006/metadata/properties" ma:root="true" ma:fieldsID="a0914c0373e8a09f6c36d4b7ceeaeb8b" ns3:_="" ns4:_="">
    <xsd:import namespace="f19a702e-4df5-4963-a359-6fdd363f8298"/>
    <xsd:import namespace="d2bf150c-ead6-430d-9acf-6e34ac38bfc8"/>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SystemTags" minOccurs="0"/>
                <xsd:element ref="ns3:MediaServiceGenerationTime" minOccurs="0"/>
                <xsd:element ref="ns3:MediaServiceEventHashCode" minOccurs="0"/>
                <xsd:element ref="ns3:MediaServiceOCR" minOccurs="0"/>
                <xsd:element ref="ns3:MediaLengthInSeconds" minOccurs="0"/>
                <xsd:element ref="ns3:MediaServiceLocation" minOccurs="0"/>
                <xsd:element ref="ns3:_activity" minOccurs="0"/>
                <xsd:element ref="ns3:MediaServiceSearchProperties" minOccurs="0"/>
                <xsd:element ref="ns4:SharedWithUsers" minOccurs="0"/>
                <xsd:element ref="ns4:SharedWithDetails" minOccurs="0"/>
                <xsd:element ref="ns4:SharingHintHash"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9a702e-4df5-4963-a359-6fdd363f82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indexed="true" ma:internalName="MediaServiceLocation"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bf150c-ead6-430d-9acf-6e34ac38bfc8"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SharingHintHash" ma:index="2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f19a702e-4df5-4963-a359-6fdd363f8298" xsi:nil="true"/>
  </documentManagement>
</p:properties>
</file>

<file path=customXml/itemProps1.xml><?xml version="1.0" encoding="utf-8"?>
<ds:datastoreItem xmlns:ds="http://schemas.openxmlformats.org/officeDocument/2006/customXml" ds:itemID="{BDC66D25-5EA8-4706-BE10-B32E6F56D0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9a702e-4df5-4963-a359-6fdd363f8298"/>
    <ds:schemaRef ds:uri="d2bf150c-ead6-430d-9acf-6e34ac38b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E62E91-3991-445A-ADE0-DB143B39320F}">
  <ds:schemaRefs>
    <ds:schemaRef ds:uri="http://schemas.microsoft.com/sharepoint/v3/contenttype/forms"/>
  </ds:schemaRefs>
</ds:datastoreItem>
</file>

<file path=customXml/itemProps3.xml><?xml version="1.0" encoding="utf-8"?>
<ds:datastoreItem xmlns:ds="http://schemas.openxmlformats.org/officeDocument/2006/customXml" ds:itemID="{3C20BE78-9FDF-401B-B412-3AA10EC5BEA3}">
  <ds:schemaRefs>
    <ds:schemaRef ds:uri="http://purl.org/dc/terms/"/>
    <ds:schemaRef ds:uri="http://www.w3.org/XML/1998/namespace"/>
    <ds:schemaRef ds:uri="http://purl.org/dc/dcmitype/"/>
    <ds:schemaRef ds:uri="f19a702e-4df5-4963-a359-6fdd363f8298"/>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d2bf150c-ead6-430d-9acf-6e34ac38bfc8"/>
    <ds:schemaRef ds:uri="http://schemas.microsoft.com/office/2006/metadata/propertie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{CD2D01AF-C18C-4545-A851-0398F3DEA77C}TF020710ce-b2a3-4743-8ec4-0abcd2574951ef9f6aa4_win32-415a623b9e9a</Template>
  <TotalTime>5834</TotalTime>
  <Words>2210</Words>
  <Application>Microsoft Office PowerPoint</Application>
  <PresentationFormat>Widescreen</PresentationFormat>
  <Paragraphs>232</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Aptos</vt:lpstr>
      <vt:lpstr>Arial</vt:lpstr>
      <vt:lpstr>Calibri</vt:lpstr>
      <vt:lpstr>Times New Roman</vt:lpstr>
      <vt:lpstr>Univers Condensed Light</vt:lpstr>
      <vt:lpstr>Walbaum Display Light</vt:lpstr>
      <vt:lpstr>AngleLinesVTI</vt:lpstr>
      <vt:lpstr>innovative solution for addressing the digital divide in the Ashfield community</vt:lpstr>
      <vt:lpstr>PowerPoint Presentation</vt:lpstr>
      <vt:lpstr>PowerPoint Presentation</vt:lpstr>
      <vt:lpstr>PowerPoint Presentation</vt:lpstr>
      <vt:lpstr>PowerPoint Presentation</vt:lpstr>
      <vt:lpstr>Literature review </vt:lpstr>
      <vt:lpstr>Summary of the problem situation</vt:lpstr>
      <vt:lpstr>Summary of the problem situation</vt:lpstr>
      <vt:lpstr>Summary of the problem situation</vt:lpstr>
      <vt:lpstr>Summary of the problem situation</vt:lpstr>
      <vt:lpstr>Root definition of relevant systems</vt:lpstr>
      <vt:lpstr>CATWOE Analysis</vt:lpstr>
      <vt:lpstr>CATWOE Analysis</vt:lpstr>
      <vt:lpstr>Interactions between systems: </vt:lpstr>
      <vt:lpstr>Interactions between systems: </vt:lpstr>
      <vt:lpstr>conceptual models</vt:lpstr>
      <vt:lpstr>Is it Possible to reduce the digital divide on a global scale, within a specific nation, or in a community such as Asfield?</vt:lpstr>
      <vt:lpstr>What factors influence the digital divide?</vt:lpstr>
      <vt:lpstr>Innovative solution/intervention. </vt:lpstr>
      <vt:lpstr>Innovative solution/intervention. </vt:lpstr>
      <vt:lpstr>Change management strategy </vt:lpstr>
      <vt:lpstr>Change management strategy </vt:lpstr>
      <vt:lpstr>Change management strategy </vt:lpstr>
      <vt:lpstr>Change management strategy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innovative solution for addressing the digital divide in the Ashfield community</dc:title>
  <dc:creator>lycee National</dc:creator>
  <cp:lastModifiedBy>lycee National</cp:lastModifiedBy>
  <cp:revision>17</cp:revision>
  <dcterms:created xsi:type="dcterms:W3CDTF">2025-08-25T16:42:45Z</dcterms:created>
  <dcterms:modified xsi:type="dcterms:W3CDTF">2025-09-05T01:55:43Z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0x0101004820D9391057F04C83520F771BFED44F</vt:lpwstr>
  </property>
</Properties>
</file>